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4.xml" ContentType="application/vnd.openxmlformats-officedocument.presentationml.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5.xml" ContentType="application/vnd.openxmlformats-officedocument.presentationml.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6.xml" ContentType="application/vnd.openxmlformats-officedocument.presentationml.comments+xml"/>
  <Override PartName="/ppt/comments/comment7.xml" ContentType="application/vnd.openxmlformats-officedocument.presentationml.comment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ink/ink1.xml" ContentType="application/inkml+xml"/>
  <Override PartName="/ppt/comments/comment12.xml" ContentType="application/vnd.openxmlformats-officedocument.presentationml.comments+xml"/>
  <Override PartName="/ppt/ink/ink2.xml" ContentType="application/inkml+xml"/>
  <Override PartName="/ppt/ink/ink3.xml" ContentType="application/inkml+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96" r:id="rId2"/>
    <p:sldId id="262" r:id="rId3"/>
    <p:sldId id="297" r:id="rId4"/>
    <p:sldId id="273" r:id="rId5"/>
    <p:sldId id="274" r:id="rId6"/>
    <p:sldId id="263" r:id="rId7"/>
    <p:sldId id="270" r:id="rId8"/>
    <p:sldId id="258" r:id="rId9"/>
    <p:sldId id="284" r:id="rId10"/>
    <p:sldId id="275" r:id="rId11"/>
    <p:sldId id="292" r:id="rId12"/>
    <p:sldId id="287" r:id="rId13"/>
    <p:sldId id="293" r:id="rId14"/>
    <p:sldId id="290" r:id="rId15"/>
    <p:sldId id="298" r:id="rId16"/>
    <p:sldId id="259" r:id="rId17"/>
    <p:sldId id="276" r:id="rId18"/>
    <p:sldId id="279" r:id="rId19"/>
    <p:sldId id="277" r:id="rId20"/>
    <p:sldId id="285" r:id="rId21"/>
    <p:sldId id="278" r:id="rId22"/>
    <p:sldId id="282" r:id="rId23"/>
    <p:sldId id="283" r:id="rId24"/>
    <p:sldId id="281" r:id="rId25"/>
    <p:sldId id="260" r:id="rId26"/>
    <p:sldId id="261" r:id="rId27"/>
    <p:sldId id="269" r:id="rId28"/>
    <p:sldId id="289"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EZ ALCALA GARCIA, HERMENEGILDO" initials="MAGH" lastIdx="72" clrIdx="0">
    <p:extLst>
      <p:ext uri="{19B8F6BF-5375-455C-9EA6-DF929625EA0E}">
        <p15:presenceInfo xmlns:p15="http://schemas.microsoft.com/office/powerpoint/2012/main" userId="S::h.martinez9@usp.ceu.es::eb467cf2-10f1-4c8b-9b42-db39eaeb96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2E11"/>
    <a:srgbClr val="E23C17"/>
    <a:srgbClr val="C0DCF2"/>
    <a:srgbClr val="BDD9EF"/>
    <a:srgbClr val="AB2300"/>
    <a:srgbClr val="000000"/>
    <a:srgbClr val="08A343"/>
    <a:srgbClr val="79C5B4"/>
    <a:srgbClr val="C1DAF1"/>
    <a:srgbClr val="D3D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60"/>
  </p:normalViewPr>
  <p:slideViewPr>
    <p:cSldViewPr snapToGrid="0">
      <p:cViewPr varScale="1">
        <p:scale>
          <a:sx n="109" d="100"/>
          <a:sy n="109" d="100"/>
        </p:scale>
        <p:origin x="21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Centro</c:v>
                </c:pt>
              </c:strCache>
            </c:strRef>
          </c:tx>
          <c:dPt>
            <c:idx val="0"/>
            <c:bubble3D val="0"/>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sp3d/>
            </c:spPr>
            <c:extLst>
              <c:ext xmlns:c16="http://schemas.microsoft.com/office/drawing/2014/chart" uri="{C3380CC4-5D6E-409C-BE32-E72D297353CC}">
                <c16:uniqueId val="{00000001-E64D-7149-B540-5806BBCED731}"/>
              </c:ext>
            </c:extLst>
          </c:dPt>
          <c:dPt>
            <c:idx val="1"/>
            <c:bubble3D val="0"/>
            <c:spPr>
              <a:gradFill rotWithShape="1">
                <a:gsLst>
                  <a:gs pos="0">
                    <a:schemeClr val="accent5">
                      <a:shade val="76000"/>
                      <a:satMod val="103000"/>
                      <a:lumMod val="102000"/>
                      <a:tint val="94000"/>
                    </a:schemeClr>
                  </a:gs>
                  <a:gs pos="50000">
                    <a:schemeClr val="accent5">
                      <a:shade val="76000"/>
                      <a:satMod val="110000"/>
                      <a:lumMod val="100000"/>
                      <a:shade val="100000"/>
                    </a:schemeClr>
                  </a:gs>
                  <a:gs pos="100000">
                    <a:schemeClr val="accent5">
                      <a:shade val="76000"/>
                      <a:lumMod val="99000"/>
                      <a:satMod val="120000"/>
                      <a:shade val="78000"/>
                    </a:schemeClr>
                  </a:gs>
                </a:gsLst>
                <a:lin ang="5400000" scaled="0"/>
              </a:gradFill>
              <a:ln>
                <a:noFill/>
              </a:ln>
              <a:effectLst/>
              <a:sp3d/>
            </c:spPr>
            <c:extLst>
              <c:ext xmlns:c16="http://schemas.microsoft.com/office/drawing/2014/chart" uri="{C3380CC4-5D6E-409C-BE32-E72D297353CC}">
                <c16:uniqueId val="{00000003-E64D-7149-B540-5806BBCED731}"/>
              </c:ext>
            </c:extLst>
          </c:dPt>
          <c:dLbls>
            <c:delete val="1"/>
          </c:dLbls>
          <c:cat>
            <c:strRef>
              <c:f>Hoja1!$A$2:$A$3</c:f>
              <c:strCache>
                <c:ptCount val="2"/>
                <c:pt idx="0">
                  <c:v>CIDMA</c:v>
                </c:pt>
                <c:pt idx="1">
                  <c:v>Italiano</c:v>
                </c:pt>
              </c:strCache>
            </c:strRef>
          </c:cat>
          <c:val>
            <c:numRef>
              <c:f>Hoja1!$B$2:$B$3</c:f>
              <c:numCache>
                <c:formatCode>General</c:formatCode>
                <c:ptCount val="2"/>
                <c:pt idx="0">
                  <c:v>108</c:v>
                </c:pt>
                <c:pt idx="1">
                  <c:v>143</c:v>
                </c:pt>
              </c:numCache>
            </c:numRef>
          </c:val>
          <c:extLst>
            <c:ext xmlns:c16="http://schemas.microsoft.com/office/drawing/2014/chart" uri="{C3380CC4-5D6E-409C-BE32-E72D297353CC}">
              <c16:uniqueId val="{00000000-3D8F-E943-95F7-5F2628A4663F}"/>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Edad pacientes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view3D>
      <c:rotX val="20"/>
      <c:rotY val="90"/>
      <c:depthPercent val="5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Hoja1!$B$1</c:f>
              <c:strCache>
                <c:ptCount val="1"/>
                <c:pt idx="0">
                  <c:v>CIDMA</c:v>
                </c:pt>
              </c:strCache>
            </c:strRef>
          </c:tx>
          <c:spPr>
            <a:solidFill>
              <a:schemeClr val="accent1"/>
            </a:solidFill>
            <a:ln>
              <a:noFill/>
            </a:ln>
            <a:effectLst/>
            <a:sp3d/>
          </c:spPr>
          <c:invertIfNegative val="0"/>
          <c:cat>
            <c:strRef>
              <c:f>Hoja1!$A$2:$A$6</c:f>
              <c:strCache>
                <c:ptCount val="5"/>
                <c:pt idx="0">
                  <c:v>&lt; 30 años</c:v>
                </c:pt>
                <c:pt idx="1">
                  <c:v>[30-45 años]</c:v>
                </c:pt>
                <c:pt idx="2">
                  <c:v>(45-65 años]</c:v>
                </c:pt>
                <c:pt idx="3">
                  <c:v>(65-80 años]</c:v>
                </c:pt>
                <c:pt idx="4">
                  <c:v>&gt; 80 años</c:v>
                </c:pt>
              </c:strCache>
            </c:strRef>
          </c:cat>
          <c:val>
            <c:numRef>
              <c:f>Hoja1!$B$2:$B$6</c:f>
              <c:numCache>
                <c:formatCode>General</c:formatCode>
                <c:ptCount val="5"/>
                <c:pt idx="0">
                  <c:v>27</c:v>
                </c:pt>
                <c:pt idx="1">
                  <c:v>19</c:v>
                </c:pt>
                <c:pt idx="2">
                  <c:v>30</c:v>
                </c:pt>
                <c:pt idx="3">
                  <c:v>25</c:v>
                </c:pt>
                <c:pt idx="4">
                  <c:v>7</c:v>
                </c:pt>
              </c:numCache>
            </c:numRef>
          </c:val>
          <c:extLst>
            <c:ext xmlns:c16="http://schemas.microsoft.com/office/drawing/2014/chart" uri="{C3380CC4-5D6E-409C-BE32-E72D297353CC}">
              <c16:uniqueId val="{00000000-DF3D-394B-A692-A72E46A2388D}"/>
            </c:ext>
          </c:extLst>
        </c:ser>
        <c:ser>
          <c:idx val="1"/>
          <c:order val="1"/>
          <c:tx>
            <c:strRef>
              <c:f>Hoja1!$C$1</c:f>
              <c:strCache>
                <c:ptCount val="1"/>
                <c:pt idx="0">
                  <c:v>Hospital Italiano</c:v>
                </c:pt>
              </c:strCache>
            </c:strRef>
          </c:tx>
          <c:spPr>
            <a:solidFill>
              <a:schemeClr val="accent3"/>
            </a:solidFill>
            <a:ln>
              <a:noFill/>
            </a:ln>
            <a:effectLst/>
            <a:sp3d/>
          </c:spPr>
          <c:invertIfNegative val="0"/>
          <c:cat>
            <c:strRef>
              <c:f>Hoja1!$A$2:$A$6</c:f>
              <c:strCache>
                <c:ptCount val="5"/>
                <c:pt idx="0">
                  <c:v>&lt; 30 años</c:v>
                </c:pt>
                <c:pt idx="1">
                  <c:v>[30-45 años]</c:v>
                </c:pt>
                <c:pt idx="2">
                  <c:v>(45-65 años]</c:v>
                </c:pt>
                <c:pt idx="3">
                  <c:v>(65-80 años]</c:v>
                </c:pt>
                <c:pt idx="4">
                  <c:v>&gt; 80 años</c:v>
                </c:pt>
              </c:strCache>
            </c:strRef>
          </c:cat>
          <c:val>
            <c:numRef>
              <c:f>Hoja1!$C$2:$C$6</c:f>
              <c:numCache>
                <c:formatCode>General</c:formatCode>
                <c:ptCount val="5"/>
                <c:pt idx="0">
                  <c:v>5</c:v>
                </c:pt>
                <c:pt idx="1">
                  <c:v>9</c:v>
                </c:pt>
                <c:pt idx="2">
                  <c:v>60</c:v>
                </c:pt>
                <c:pt idx="3">
                  <c:v>46</c:v>
                </c:pt>
                <c:pt idx="4">
                  <c:v>23</c:v>
                </c:pt>
              </c:numCache>
            </c:numRef>
          </c:val>
          <c:extLst>
            <c:ext xmlns:c16="http://schemas.microsoft.com/office/drawing/2014/chart" uri="{C3380CC4-5D6E-409C-BE32-E72D297353CC}">
              <c16:uniqueId val="{00000001-DF3D-394B-A692-A72E46A2388D}"/>
            </c:ext>
          </c:extLst>
        </c:ser>
        <c:ser>
          <c:idx val="2"/>
          <c:order val="2"/>
          <c:tx>
            <c:strRef>
              <c:f>Hoja1!$D$1</c:f>
              <c:strCache>
                <c:ptCount val="1"/>
                <c:pt idx="0">
                  <c:v>Total</c:v>
                </c:pt>
              </c:strCache>
            </c:strRef>
          </c:tx>
          <c:spPr>
            <a:solidFill>
              <a:schemeClr val="accent5"/>
            </a:solidFill>
            <a:ln>
              <a:noFill/>
            </a:ln>
            <a:effectLst/>
            <a:sp3d/>
          </c:spPr>
          <c:invertIfNegative val="0"/>
          <c:cat>
            <c:strRef>
              <c:f>Hoja1!$A$2:$A$6</c:f>
              <c:strCache>
                <c:ptCount val="5"/>
                <c:pt idx="0">
                  <c:v>&lt; 30 años</c:v>
                </c:pt>
                <c:pt idx="1">
                  <c:v>[30-45 años]</c:v>
                </c:pt>
                <c:pt idx="2">
                  <c:v>(45-65 años]</c:v>
                </c:pt>
                <c:pt idx="3">
                  <c:v>(65-80 años]</c:v>
                </c:pt>
                <c:pt idx="4">
                  <c:v>&gt; 80 años</c:v>
                </c:pt>
              </c:strCache>
            </c:strRef>
          </c:cat>
          <c:val>
            <c:numRef>
              <c:f>Hoja1!$D$2:$D$6</c:f>
              <c:numCache>
                <c:formatCode>General</c:formatCode>
                <c:ptCount val="5"/>
                <c:pt idx="0">
                  <c:v>32</c:v>
                </c:pt>
                <c:pt idx="1">
                  <c:v>28</c:v>
                </c:pt>
                <c:pt idx="2">
                  <c:v>90</c:v>
                </c:pt>
                <c:pt idx="3">
                  <c:v>71</c:v>
                </c:pt>
                <c:pt idx="4">
                  <c:v>30</c:v>
                </c:pt>
              </c:numCache>
            </c:numRef>
          </c:val>
          <c:extLst>
            <c:ext xmlns:c16="http://schemas.microsoft.com/office/drawing/2014/chart" uri="{C3380CC4-5D6E-409C-BE32-E72D297353CC}">
              <c16:uniqueId val="{00000002-DF3D-394B-A692-A72E46A2388D}"/>
            </c:ext>
          </c:extLst>
        </c:ser>
        <c:dLbls>
          <c:showLegendKey val="0"/>
          <c:showVal val="0"/>
          <c:showCatName val="0"/>
          <c:showSerName val="0"/>
          <c:showPercent val="0"/>
          <c:showBubbleSize val="0"/>
        </c:dLbls>
        <c:gapWidth val="150"/>
        <c:shape val="box"/>
        <c:axId val="1057764127"/>
        <c:axId val="1005821535"/>
        <c:axId val="0"/>
      </c:bar3DChart>
      <c:catAx>
        <c:axId val="105776412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dirty="0"/>
                  <a:t>Intervalos</a:t>
                </a:r>
                <a:r>
                  <a:rPr lang="es-ES" baseline="0" dirty="0"/>
                  <a:t> de edad</a:t>
                </a:r>
                <a:endParaRPr lang="es-E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05821535"/>
        <c:crosses val="autoZero"/>
        <c:auto val="1"/>
        <c:lblAlgn val="ctr"/>
        <c:lblOffset val="100"/>
        <c:noMultiLvlLbl val="0"/>
      </c:catAx>
      <c:valAx>
        <c:axId val="100582153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s-ES" dirty="0"/>
                  <a:t>Número de pacientes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0577641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tx1"/>
                </a:solidFill>
                <a:latin typeface="+mj-lt"/>
                <a:ea typeface="+mj-ea"/>
                <a:cs typeface="+mj-cs"/>
              </a:defRPr>
            </a:pPr>
            <a:r>
              <a:rPr lang="es-ES" b="1" dirty="0">
                <a:solidFill>
                  <a:schemeClr val="tx1"/>
                </a:solidFill>
                <a:latin typeface="+mj-lt"/>
              </a:rPr>
              <a:t>Expulsión</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tx1"/>
              </a:solidFill>
              <a:latin typeface="+mj-lt"/>
              <a:ea typeface="+mj-ea"/>
              <a:cs typeface="+mj-cs"/>
            </a:defRPr>
          </a:pPr>
          <a:endParaRPr lang="es-ES"/>
        </a:p>
      </c:txPr>
    </c:title>
    <c:autoTitleDeleted val="0"/>
    <c:plotArea>
      <c:layout/>
      <c:areaChart>
        <c:grouping val="stacked"/>
        <c:varyColors val="0"/>
        <c:ser>
          <c:idx val="0"/>
          <c:order val="0"/>
          <c:tx>
            <c:strRef>
              <c:f>Hoja1!$B$1</c:f>
              <c:strCache>
                <c:ptCount val="1"/>
                <c:pt idx="0">
                  <c:v>CIDMA</c:v>
                </c:pt>
              </c:strCache>
            </c:strRef>
          </c:tx>
          <c:spPr>
            <a:solidFill>
              <a:schemeClr val="accent1"/>
            </a:solidFill>
            <a:ln>
              <a:noFill/>
            </a:ln>
            <a:effectLst/>
          </c:spPr>
          <c:dLbls>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8-5236-4740-A2CA-D5981B5B35FE}"/>
                </c:ext>
              </c:extLst>
            </c:dLbl>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B-5236-4740-A2CA-D5981B5B35FE}"/>
                </c:ext>
              </c:extLst>
            </c:dLbl>
            <c:dLbl>
              <c:idx val="2"/>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D-5236-4740-A2CA-D5981B5B35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Hoja1!$A$2:$A$5</c:f>
              <c:strCache>
                <c:ptCount val="4"/>
                <c:pt idx="0">
                  <c:v>Completa</c:v>
                </c:pt>
                <c:pt idx="1">
                  <c:v>No expulsa</c:v>
                </c:pt>
                <c:pt idx="2">
                  <c:v>No recto</c:v>
                </c:pt>
                <c:pt idx="3">
                  <c:v>Complicaciones</c:v>
                </c:pt>
              </c:strCache>
            </c:strRef>
          </c:cat>
          <c:val>
            <c:numRef>
              <c:f>Hoja1!$B$2:$B$5</c:f>
              <c:numCache>
                <c:formatCode>General</c:formatCode>
                <c:ptCount val="4"/>
                <c:pt idx="0">
                  <c:v>69</c:v>
                </c:pt>
                <c:pt idx="1">
                  <c:v>39</c:v>
                </c:pt>
                <c:pt idx="2">
                  <c:v>21</c:v>
                </c:pt>
                <c:pt idx="3">
                  <c:v>4</c:v>
                </c:pt>
              </c:numCache>
            </c:numRef>
          </c:val>
          <c:extLst>
            <c:ext xmlns:c16="http://schemas.microsoft.com/office/drawing/2014/chart" uri="{C3380CC4-5D6E-409C-BE32-E72D297353CC}">
              <c16:uniqueId val="{00000000-5236-4740-A2CA-D5981B5B35FE}"/>
            </c:ext>
          </c:extLst>
        </c:ser>
        <c:ser>
          <c:idx val="1"/>
          <c:order val="1"/>
          <c:tx>
            <c:strRef>
              <c:f>Hoja1!$C$1</c:f>
              <c:strCache>
                <c:ptCount val="1"/>
                <c:pt idx="0">
                  <c:v>Italiano</c:v>
                </c:pt>
              </c:strCache>
            </c:strRef>
          </c:tx>
          <c:spPr>
            <a:solidFill>
              <a:schemeClr val="accent3"/>
            </a:solidFill>
            <a:ln>
              <a:noFill/>
            </a:ln>
            <a:effectLst/>
          </c:spPr>
          <c:dLbls>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7-5236-4740-A2CA-D5981B5B35FE}"/>
                </c:ext>
              </c:extLst>
            </c:dLbl>
            <c:dLbl>
              <c:idx val="1"/>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A-5236-4740-A2CA-D5981B5B35FE}"/>
                </c:ext>
              </c:extLst>
            </c:dLbl>
            <c:dLbl>
              <c:idx val="2"/>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C-5236-4740-A2CA-D5981B5B35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Hoja1!$A$2:$A$5</c:f>
              <c:strCache>
                <c:ptCount val="4"/>
                <c:pt idx="0">
                  <c:v>Completa</c:v>
                </c:pt>
                <c:pt idx="1">
                  <c:v>No expulsa</c:v>
                </c:pt>
                <c:pt idx="2">
                  <c:v>No recto</c:v>
                </c:pt>
                <c:pt idx="3">
                  <c:v>Complicaciones</c:v>
                </c:pt>
              </c:strCache>
            </c:strRef>
          </c:cat>
          <c:val>
            <c:numRef>
              <c:f>Hoja1!$C$2:$C$5</c:f>
              <c:numCache>
                <c:formatCode>General</c:formatCode>
                <c:ptCount val="4"/>
                <c:pt idx="0">
                  <c:v>110</c:v>
                </c:pt>
                <c:pt idx="1">
                  <c:v>33</c:v>
                </c:pt>
                <c:pt idx="2">
                  <c:v>30</c:v>
                </c:pt>
                <c:pt idx="3">
                  <c:v>2</c:v>
                </c:pt>
              </c:numCache>
            </c:numRef>
          </c:val>
          <c:extLst>
            <c:ext xmlns:c16="http://schemas.microsoft.com/office/drawing/2014/chart" uri="{C3380CC4-5D6E-409C-BE32-E72D297353CC}">
              <c16:uniqueId val="{00000001-5236-4740-A2CA-D5981B5B35FE}"/>
            </c:ext>
          </c:extLst>
        </c:ser>
        <c:ser>
          <c:idx val="2"/>
          <c:order val="2"/>
          <c:tx>
            <c:strRef>
              <c:f>Hoja1!$D$1</c:f>
              <c:strCache>
                <c:ptCount val="1"/>
                <c:pt idx="0">
                  <c:v>Total</c:v>
                </c:pt>
              </c:strCache>
            </c:strRef>
          </c:tx>
          <c:spPr>
            <a:solidFill>
              <a:schemeClr val="accent5"/>
            </a:solidFill>
            <a:ln>
              <a:noFill/>
            </a:ln>
            <a:effectLst/>
          </c:spPr>
          <c:dLbls>
            <c:dLbl>
              <c:idx val="0"/>
              <c:numFmt formatCode="General"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6-5236-4740-A2CA-D5981B5B35FE}"/>
                </c:ext>
              </c:extLst>
            </c:dLbl>
            <c:dLbl>
              <c:idx val="1"/>
              <c:tx>
                <c:rich>
                  <a:bodyPr/>
                  <a:lstStyle/>
                  <a:p>
                    <a:fld id="{36D01B92-1354-A548-89FF-AB5E09AE11FD}" type="VALUE">
                      <a:rPr lang="en-US" b="1"/>
                      <a:pPr/>
                      <a:t>[VALOR]</a:t>
                    </a:fld>
                    <a:endParaRPr lang="es-E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236-4740-A2CA-D5981B5B35FE}"/>
                </c:ext>
              </c:extLst>
            </c:dLbl>
            <c:dLbl>
              <c:idx val="2"/>
              <c:tx>
                <c:rich>
                  <a:bodyPr/>
                  <a:lstStyle/>
                  <a:p>
                    <a:fld id="{37A84E51-45D3-2C41-8219-5C40626EA081}" type="VALUE">
                      <a:rPr lang="en-US" b="1">
                        <a:solidFill>
                          <a:schemeClr val="tx1"/>
                        </a:solidFill>
                      </a:rPr>
                      <a:pPr/>
                      <a:t>[VALOR]</a:t>
                    </a:fld>
                    <a:endParaRPr lang="es-E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236-4740-A2CA-D5981B5B35FE}"/>
                </c:ext>
              </c:extLst>
            </c:dLbl>
            <c:dLbl>
              <c:idx val="3"/>
              <c:numFmt formatCode="General"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0000"/>
                      </a:solidFill>
                      <a:latin typeface="+mn-lt"/>
                      <a:ea typeface="+mn-ea"/>
                      <a:cs typeface="+mn-cs"/>
                    </a:defRPr>
                  </a:pPr>
                  <a:endParaRPr lang="es-ES"/>
                </a:p>
              </c:txPr>
              <c:showLegendKey val="0"/>
              <c:showVal val="1"/>
              <c:showCatName val="0"/>
              <c:showSerName val="0"/>
              <c:showPercent val="0"/>
              <c:showBubbleSize val="0"/>
              <c:extLst>
                <c:ext xmlns:c16="http://schemas.microsoft.com/office/drawing/2014/chart" uri="{C3380CC4-5D6E-409C-BE32-E72D297353CC}">
                  <c16:uniqueId val="{00000009-5236-4740-A2CA-D5981B5B35FE}"/>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Hoja1!$A$2:$A$5</c:f>
              <c:strCache>
                <c:ptCount val="4"/>
                <c:pt idx="0">
                  <c:v>Completa</c:v>
                </c:pt>
                <c:pt idx="1">
                  <c:v>No expulsa</c:v>
                </c:pt>
                <c:pt idx="2">
                  <c:v>No recto</c:v>
                </c:pt>
                <c:pt idx="3">
                  <c:v>Complicaciones</c:v>
                </c:pt>
              </c:strCache>
            </c:strRef>
          </c:cat>
          <c:val>
            <c:numRef>
              <c:f>Hoja1!$D$2:$D$5</c:f>
              <c:numCache>
                <c:formatCode>General</c:formatCode>
                <c:ptCount val="4"/>
                <c:pt idx="0">
                  <c:v>179</c:v>
                </c:pt>
                <c:pt idx="1">
                  <c:v>72</c:v>
                </c:pt>
                <c:pt idx="2">
                  <c:v>51</c:v>
                </c:pt>
                <c:pt idx="3">
                  <c:v>6</c:v>
                </c:pt>
              </c:numCache>
            </c:numRef>
          </c:val>
          <c:extLst>
            <c:ext xmlns:c16="http://schemas.microsoft.com/office/drawing/2014/chart" uri="{C3380CC4-5D6E-409C-BE32-E72D297353CC}">
              <c16:uniqueId val="{00000003-5236-4740-A2CA-D5981B5B35FE}"/>
            </c:ext>
          </c:extLst>
        </c:ser>
        <c:dLbls>
          <c:showLegendKey val="0"/>
          <c:showVal val="0"/>
          <c:showCatName val="0"/>
          <c:showSerName val="0"/>
          <c:showPercent val="0"/>
          <c:showBubbleSize val="0"/>
        </c:dLbls>
        <c:axId val="434053024"/>
        <c:axId val="433626608"/>
      </c:areaChart>
      <c:catAx>
        <c:axId val="4340530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b" anchorCtr="0"/>
          <a:lstStyle/>
          <a:p>
            <a:pPr>
              <a:defRPr sz="1197" b="0" i="0" u="none" strike="noStrike" kern="1200" cap="none" spc="0" normalizeH="0" baseline="0">
                <a:ln>
                  <a:solidFill>
                    <a:schemeClr val="tx1"/>
                  </a:solidFill>
                </a:ln>
                <a:pattFill prst="pct5">
                  <a:fgClr>
                    <a:schemeClr val="tx1"/>
                  </a:fgClr>
                  <a:bgClr>
                    <a:schemeClr val="bg1"/>
                  </a:bgClr>
                </a:pattFill>
                <a:latin typeface="+mn-lt"/>
                <a:ea typeface="+mn-ea"/>
                <a:cs typeface="+mn-cs"/>
              </a:defRPr>
            </a:pPr>
            <a:endParaRPr lang="es-ES"/>
          </a:p>
        </c:txPr>
        <c:crossAx val="433626608"/>
        <c:crosses val="autoZero"/>
        <c:auto val="1"/>
        <c:lblAlgn val="ctr"/>
        <c:lblOffset val="100"/>
        <c:noMultiLvlLbl val="0"/>
      </c:catAx>
      <c:valAx>
        <c:axId val="433626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in"/>
        <c:minorTickMark val="none"/>
        <c:tickLblPos val="nextTo"/>
        <c:spPr>
          <a:noFill/>
          <a:ln>
            <a:solidFill>
              <a:schemeClr val="accent1">
                <a:shade val="50000"/>
              </a:schemeClr>
            </a:solid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S"/>
          </a:p>
        </c:txPr>
        <c:crossAx val="434053024"/>
        <c:crosses val="autoZero"/>
        <c:crossBetween val="midCat"/>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3-25T20:24:08.614" idx="51">
    <p:pos x="10" y="10"/>
    <p:text>SOLO nombrar que tiene dos camaras, unas luces  led, una batería y en emisor de infrarrojos por donde envia la señal al receptor que se le coloca al paciente</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3-25T20:54:33.094" idx="60">
    <p:pos x="10" y="10"/>
    <p:text>Dividimos las indicaciones por la que se les hacia la cápsula en dos grupos, en base a la literatura existente</p:text>
    <p:extLst>
      <p:ext uri="{C676402C-5697-4E1C-873F-D02D1690AC5C}">
        <p15:threadingInfo xmlns:p15="http://schemas.microsoft.com/office/powerpoint/2012/main" timeZoneBias="-60"/>
      </p:ext>
    </p:extLst>
  </p:cm>
  <p:cm authorId="1" dt="2020-03-25T21:00:37.196" idx="61">
    <p:pos x="10" y="146"/>
    <p:text>Clasicas la mayotia de (el 84%) los pacientes del Italiano vienen por dihas indicaciones</p:text>
    <p:extLst>
      <p:ext uri="{C676402C-5697-4E1C-873F-D02D1690AC5C}">
        <p15:threadingInfo xmlns:p15="http://schemas.microsoft.com/office/powerpoint/2012/main" timeZoneBias="-60">
          <p15:parentCm authorId="1" idx="60"/>
        </p15:threadingInfo>
      </p:ext>
    </p:extLst>
  </p:cm>
  <p:cm authorId="1" dt="2020-03-25T21:01:41.219" idx="62">
    <p:pos x="10" y="282"/>
    <p:text>El contrario de los pacientes de CIDMA (77%)</p:text>
    <p:extLst>
      <p:ext uri="{C676402C-5697-4E1C-873F-D02D1690AC5C}">
        <p15:threadingInfo xmlns:p15="http://schemas.microsoft.com/office/powerpoint/2012/main" timeZoneBias="-60">
          <p15:parentCm authorId="1" idx="60"/>
        </p15:threadingInfo>
      </p:ext>
    </p:extLst>
  </p:cm>
  <p:cm authorId="1" dt="2020-03-26T02:53:47.187" idx="67">
    <p:pos x="146" y="146"/>
    <p:text>Se ha visto que el porcentaje de hallazgos de CIDMA y Uruguay decae un 25-10% respectivamente cuando la indicación es no clásica</p:text>
    <p:extLst>
      <p:ext uri="{C676402C-5697-4E1C-873F-D02D1690AC5C}">
        <p15:threadingInfo xmlns:p15="http://schemas.microsoft.com/office/powerpoint/2012/main" timeZoneBias="-60"/>
      </p:ext>
    </p:extLst>
  </p:cm>
  <p:cm authorId="1" dt="2020-03-26T02:55:03.197" idx="68">
    <p:pos x="282" y="282"/>
    <p:text>Las indicaciones más frecuentes son las de rojo. </p:text>
    <p:extLst>
      <p:ext uri="{C676402C-5697-4E1C-873F-D02D1690AC5C}">
        <p15:threadingInfo xmlns:p15="http://schemas.microsoft.com/office/powerpoint/2012/main" timeZoneBias="-60"/>
      </p:ext>
    </p:extLst>
  </p:cm>
  <p:cm authorId="1" dt="2020-03-26T03:05:30.221" idx="69">
    <p:pos x="418" y="418"/>
    <p:text>Destacar la diferencia de enfoque entre los dos centros. </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3-25T23:05:27.233" idx="63">
    <p:pos x="10" y="10"/>
    <p:text>Los hallazgos se dividieron en base a si necesitarian un estudio complementario para su diagnostico o directamente se podia proceder al tratamiento</p:text>
    <p:extLst>
      <p:ext uri="{C676402C-5697-4E1C-873F-D02D1690AC5C}">
        <p15:threadingInfo xmlns:p15="http://schemas.microsoft.com/office/powerpoint/2012/main" timeZoneBias="-60"/>
      </p:ext>
    </p:extLst>
  </p:cm>
  <p:cm authorId="1" dt="2020-03-25T23:09:43.974" idx="65">
    <p:pos x="10" y="146"/>
    <p:text>Tambien destacar que  llos hallazgos pueden ser NO EVALUADO que significa que por motivo de limpieza, perdida de imagen u otros no se pudo ver la región GI</p:text>
    <p:extLst>
      <p:ext uri="{C676402C-5697-4E1C-873F-D02D1690AC5C}">
        <p15:threadingInfo xmlns:p15="http://schemas.microsoft.com/office/powerpoint/2012/main" timeZoneBias="-60">
          <p15:parentCm authorId="1" idx="63"/>
        </p15:threadingInfo>
      </p:ext>
    </p:extLst>
  </p:cm>
  <p:cm authorId="1" dt="2020-03-25T23:06:21.054" idx="64">
    <p:pos x="146" y="146"/>
    <p:text>Se hizo con todas las indicaciones, pero nos centraremos en el cribado al ser tan frecuente y  estar más estudidado en la bibliografia</p:text>
    <p:extLst>
      <p:ext uri="{C676402C-5697-4E1C-873F-D02D1690AC5C}">
        <p15:threadingInfo xmlns:p15="http://schemas.microsoft.com/office/powerpoint/2012/main" timeZoneBias="-60"/>
      </p:ext>
    </p:extLst>
  </p:cm>
  <p:cm authorId="1" dt="2020-03-25T23:22:39.688" idx="66">
    <p:pos x="146" y="282"/>
    <p:text>Cribado, tamanño muestral CIDMA:9// Italiano:49</p:text>
    <p:extLst>
      <p:ext uri="{C676402C-5697-4E1C-873F-D02D1690AC5C}">
        <p15:threadingInfo xmlns:p15="http://schemas.microsoft.com/office/powerpoint/2012/main" timeZoneBias="-60">
          <p15:parentCm authorId="1" idx="64"/>
        </p15:threadingInfo>
      </p:ext>
    </p:extLst>
  </p:cm>
  <p:cm authorId="1" dt="2020-03-26T03:11:35.982" idx="70">
    <p:pos x="146" y="418"/>
    <p:text>Destacar primero el porcentaje de pólipos encontrados en ambos centros. Luego la ventaja de hacer este tipo de técnica frente a otras es la posibilidad de ver todo el tracto. De ahi también ver las diferencais de porcentajes en ambos tipos de hallazgos según el enfoque de la técnica</p:text>
    <p:extLst>
      <p:ext uri="{C676402C-5697-4E1C-873F-D02D1690AC5C}">
        <p15:threadingInfo xmlns:p15="http://schemas.microsoft.com/office/powerpoint/2012/main" timeZoneBias="-60">
          <p15:parentCm authorId="1" idx="64"/>
        </p15:threadingInfo>
      </p:ext>
    </p:extLst>
  </p:cm>
  <p:cm authorId="1" dt="2020-03-26T03:13:28.435" idx="71">
    <p:pos x="146" y="554"/>
    <p:text>También hablar de los hallagos más frecuentes especialmente donde esta el icono y destacar que el porcentaje no evaluado. Y que huvo otro de personas sin hallazgos patologicos donde italiano tuvo un valor alto pero que realmente era porque no se informaron todas las partes del tracto digestivo, de muchos informes</p:text>
    <p:extLst>
      <p:ext uri="{C676402C-5697-4E1C-873F-D02D1690AC5C}">
        <p15:threadingInfo xmlns:p15="http://schemas.microsoft.com/office/powerpoint/2012/main" timeZoneBias="-60">
          <p15:parentCm authorId="1" idx="64"/>
        </p15:threadingInfo>
      </p:ext>
    </p:extLst>
  </p:cm>
  <p:cm authorId="1" dt="2020-03-26T03:14:14.381" idx="72">
    <p:pos x="146" y="690"/>
    <p:text>Diferenciando claramente NO EVALUABLE DE NO INFORMADO. El primero lo especifica el doctor el sgundo lo proporciona el contenido del informe</p:text>
    <p:extLst>
      <p:ext uri="{C676402C-5697-4E1C-873F-D02D1690AC5C}">
        <p15:threadingInfo xmlns:p15="http://schemas.microsoft.com/office/powerpoint/2012/main" timeZoneBias="-60">
          <p15:parentCm authorId="1" idx="6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3-24T00:39:45.543" idx="2">
    <p:pos x="10" y="10"/>
    <p:text>1) Hablar del número de hallazgos en cada centro viendo el número de pacientes.                                       2) Nombrar las hallazgos más frecuentes de algunas regiones del tracto GI</p:text>
    <p:extLst>
      <p:ext uri="{C676402C-5697-4E1C-873F-D02D1690AC5C}">
        <p15:threadingInfo xmlns:p15="http://schemas.microsoft.com/office/powerpoint/2012/main" timeZoneBias="-60"/>
      </p:ext>
    </p:extLst>
  </p:cm>
  <p:cm authorId="1" dt="2020-03-25T10:28:33.321" idx="33">
    <p:pos x="146" y="146"/>
    <p:text>Importante destacar los hallazgos encontrados en las zonas de yeyuno e ileon al ser zonas donde no se alcanzaria con las pruebas endoscopicas convencionales. </p:text>
    <p:extLst>
      <p:ext uri="{C676402C-5697-4E1C-873F-D02D1690AC5C}">
        <p15:threadingInfo xmlns:p15="http://schemas.microsoft.com/office/powerpoint/2012/main" timeZoneBias="-60"/>
      </p:ext>
    </p:extLst>
  </p:cm>
  <p:cm authorId="1" dt="2020-03-25T19:47:32.198" idx="38">
    <p:pos x="146" y="282"/>
    <p:text>CIDMA: 10%.   Italiano:14,6%</p:text>
    <p:extLst>
      <p:ext uri="{C676402C-5697-4E1C-873F-D02D1690AC5C}">
        <p15:threadingInfo xmlns:p15="http://schemas.microsoft.com/office/powerpoint/2012/main" timeZoneBias="-60">
          <p15:parentCm authorId="1" idx="33"/>
        </p15:threadingInfo>
      </p:ext>
    </p:extLst>
  </p:cm>
  <p:cm authorId="1" dt="2020-03-25T19:48:22.096" idx="39">
    <p:pos x="146" y="418"/>
    <p:text>Todos estos hallazgos no se hubieran encontrado en dichos pacientes si se les hubieran hecho las pruebas digestivas más frecuentes</p:text>
    <p:extLst>
      <p:ext uri="{C676402C-5697-4E1C-873F-D02D1690AC5C}">
        <p15:threadingInfo xmlns:p15="http://schemas.microsoft.com/office/powerpoint/2012/main" timeZoneBias="-60">
          <p15:parentCm authorId="1" idx="33"/>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03-24T16:56:41.495" idx="16">
    <p:pos x="10" y="10"/>
    <p:text>Bueno esto era para defender un concepto, ¿Cuantos animales se pueden contar en la foto?</p:text>
    <p:extLst>
      <p:ext uri="{C676402C-5697-4E1C-873F-D02D1690AC5C}">
        <p15:threadingInfo xmlns:p15="http://schemas.microsoft.com/office/powerpoint/2012/main" timeZoneBias="-6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03-24T13:48:35.765" idx="4">
    <p:pos x="10" y="10"/>
    <p:text>Si vamos pensando solo en el colon. Empobrecemos la capacidades de la prueba. Disminuyendo su potencial. Ya que no nos importara evaluar las otras estructuras (modo apagado de la camara)                                              De evaluarla, lo haremos con los ojos del que ve por la ventana del coche. </p:text>
    <p:extLst>
      <p:ext uri="{C676402C-5697-4E1C-873F-D02D1690AC5C}">
        <p15:threadingInfo xmlns:p15="http://schemas.microsoft.com/office/powerpoint/2012/main" timeZoneBias="-60"/>
      </p:ext>
    </p:extLst>
  </p:cm>
  <p:cm authorId="1" dt="2020-03-24T17:21:03.787" idx="21">
    <p:pos x="10" y="146"/>
    <p:text>SI NOS CENTRAMOS EN VER EL COLON EXCLUSIVAMENTE. NOS DARA IGUAL el resto de regiones. Lo que en el mejor de lo caso obligara a futuras pruebas al paciente o en el peor a saltarnos algo potencialmente peligroso</p:text>
    <p:extLst>
      <p:ext uri="{C676402C-5697-4E1C-873F-D02D1690AC5C}">
        <p15:threadingInfo xmlns:p15="http://schemas.microsoft.com/office/powerpoint/2012/main" timeZoneBias="-60">
          <p15:parentCm authorId="1" idx="4"/>
        </p15:threadingInfo>
      </p:ext>
    </p:extLst>
  </p:cm>
  <p:cm authorId="1" dt="2020-03-25T02:33:09.597" idx="30">
    <p:pos x="146" y="146"/>
    <p:text>La imagen anterior viene a decir algo que es bastante simple y es que si vamos buscando solo colon encontraremos colon. Puede que hasta el 100% de lo que tenga el paciente en el colon. Pero nos estariamos dejando una gran cantidad de información. Ya que CIDMA solo tiene 34% de los hallazgos en dicha zona, teniendo realmente en número mas hallazgos en esa región.</p:text>
    <p:extLst>
      <p:ext uri="{C676402C-5697-4E1C-873F-D02D1690AC5C}">
        <p15:threadingInfo xmlns:p15="http://schemas.microsoft.com/office/powerpoint/2012/main" timeZoneBias="-60"/>
      </p:ext>
    </p:extLst>
  </p:cm>
  <p:cm authorId="1" dt="2020-03-25T19:50:39.011" idx="40">
    <p:pos x="146" y="282"/>
    <p:text>Sería como leer solo una parte de la placa de torax y no en su totalidad</p:text>
    <p:extLst>
      <p:ext uri="{C676402C-5697-4E1C-873F-D02D1690AC5C}">
        <p15:threadingInfo xmlns:p15="http://schemas.microsoft.com/office/powerpoint/2012/main" timeZoneBias="-60">
          <p15:parentCm authorId="1" idx="30"/>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03-24T00:32:34.278" idx="1">
    <p:pos x="10" y="10"/>
    <p:text>Solo decimos que si vas al colon a contar cabras  montesas, busques durante todo el camino</p:text>
    <p:extLst>
      <p:ext uri="{C676402C-5697-4E1C-873F-D02D1690AC5C}">
        <p15:threadingInfo xmlns:p15="http://schemas.microsoft.com/office/powerpoint/2012/main" timeZoneBias="-6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0-03-25T20:25:57.179" idx="52">
    <p:pos x="10" y="10"/>
    <p:text>Hablar de hemos intentado esbozar los primeros pasos a unos futuros criterios de calidad de esta técnica</p:text>
    <p:extLst>
      <p:ext uri="{C676402C-5697-4E1C-873F-D02D1690AC5C}">
        <p15:threadingInfo xmlns:p15="http://schemas.microsoft.com/office/powerpoint/2012/main" timeZoneBias="-60"/>
      </p:ext>
    </p:extLst>
  </p:cm>
  <p:cm authorId="1" dt="2020-03-25T20:26:31.292" idx="53">
    <p:pos x="146" y="146"/>
    <p:text>Calidad de preparación según la escala de Leigthon (Buena o Excelente)// Burbujas insignificante</p:text>
    <p:extLst>
      <p:ext uri="{C676402C-5697-4E1C-873F-D02D1690AC5C}">
        <p15:threadingInfo xmlns:p15="http://schemas.microsoft.com/office/powerpoint/2012/main" timeZoneBias="-60"/>
      </p:ext>
    </p:extLst>
  </p:cm>
  <p:cm authorId="1" dt="2020-03-25T20:28:15.932" idx="54">
    <p:pos x="146" y="282"/>
    <p:text>Poder evaluar todo el tracto GI (A. Veces se pierde la señal, pasa demasiado rápido etc..) Y también informarlo</p:text>
    <p:extLst>
      <p:ext uri="{C676402C-5697-4E1C-873F-D02D1690AC5C}">
        <p15:threadingInfo xmlns:p15="http://schemas.microsoft.com/office/powerpoint/2012/main" timeZoneBias="-60">
          <p15:parentCm authorId="1" idx="53"/>
        </p15:threadingInfo>
      </p:ext>
    </p:extLst>
  </p:cm>
  <p:cm authorId="1" dt="2020-03-25T20:28:22.795" idx="55">
    <p:pos x="282" y="282"/>
    <p:text>Ver 4 de las 5 estructuras de alta calidad.*Estructuras de alta calidad: línea Z, ampolla de Vater, válvula ileocecal, orificio apendicular y recto.  </p:text>
    <p:extLst>
      <p:ext uri="{C676402C-5697-4E1C-873F-D02D1690AC5C}">
        <p15:threadingInfo xmlns:p15="http://schemas.microsoft.com/office/powerpoint/2012/main" timeZoneBias="-60"/>
      </p:ext>
    </p:extLst>
  </p:cm>
  <p:cm authorId="1" dt="2020-03-25T20:30:16.995" idx="56">
    <p:pos x="282" y="418"/>
    <p:text>Que se expulse la cápsula, o mejor dicho que llegue a visionarse el recto</p:text>
    <p:extLst>
      <p:ext uri="{C676402C-5697-4E1C-873F-D02D1690AC5C}">
        <p15:threadingInfo xmlns:p15="http://schemas.microsoft.com/office/powerpoint/2012/main" timeZoneBias="-60">
          <p15:parentCm authorId="1" idx="55"/>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0-03-24T17:47:34.217" idx="25">
    <p:pos x="10" y="10"/>
    <p:text>Destacar que hay un 25% a los que se le ha evaluado todo el tracto digestivo con una alta fiabilidad</p:text>
    <p:extLst>
      <p:ext uri="{C676402C-5697-4E1C-873F-D02D1690AC5C}">
        <p15:threadingInfo xmlns:p15="http://schemas.microsoft.com/office/powerpoint/2012/main" timeZoneBias="-60"/>
      </p:ext>
    </p:extLst>
  </p:cm>
  <p:cm authorId="1" dt="2020-03-25T20:34:16.326" idx="57">
    <p:pos x="146" y="146"/>
    <p:text>Nombrar los porcentajes en oscuro. Destacando que la preparación de los pacientes para la prueba suele ser muy buena// Que la presencia de burbujas es prácticamente un anécdota// Que solo 1/3 de los paceites tendrían alguna zona sin evaluación.</p:text>
    <p:extLst>
      <p:ext uri="{C676402C-5697-4E1C-873F-D02D1690AC5C}">
        <p15:threadingInfo xmlns:p15="http://schemas.microsoft.com/office/powerpoint/2012/main" timeZoneBias="-60"/>
      </p:ext>
    </p:extLst>
  </p:cm>
  <p:cm authorId="1" dt="2020-03-25T20:36:43.301" idx="58">
    <p:pos x="282" y="282"/>
    <p:text>En cuanto a informar o el visionado de las estructuras destacar que por el tipo de enfoque de la cápsula sus porcentajes son tan bajos en comparación a CIDMA</p:text>
    <p:extLst>
      <p:ext uri="{C676402C-5697-4E1C-873F-D02D1690AC5C}">
        <p15:threadingInfo xmlns:p15="http://schemas.microsoft.com/office/powerpoint/2012/main" timeZoneBias="-60"/>
      </p:ext>
    </p:extLst>
  </p:cm>
  <p:cm authorId="1" dt="2020-03-25T20:38:46.472" idx="59">
    <p:pos x="418" y="418"/>
    <p:text>Y en cuanto al visionado del recto destacar que ITALIANO tiene un numero tan bajo pero no porque no expulsen la cápsula sino porque no lo llegan a informar en prácticamente ninguno informe. </p:text>
    <p:extLst>
      <p:ext uri="{C676402C-5697-4E1C-873F-D02D1690AC5C}">
        <p15:threadingInfo xmlns:p15="http://schemas.microsoft.com/office/powerpoint/2012/main" timeZoneBias="-6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03-24T13:55:24.299" idx="5">
    <p:pos x="10" y="10"/>
    <p:text>Contar: Los rangos de cada intevalo. Contar que se ha normalizado en base al dato externo NO atipico (8/6). Que son muy pocos pacientes como para sacar conclusiones, que en Italiano sale identico y en CIDMA sale al contrario de la lógica que a mas tiempo más hallazgos</p:text>
    <p:extLst>
      <p:ext uri="{C676402C-5697-4E1C-873F-D02D1690AC5C}">
        <p15:threadingInfo xmlns:p15="http://schemas.microsoft.com/office/powerpoint/2012/main" timeZoneBias="-60"/>
      </p:ext>
    </p:extLst>
  </p:cm>
  <p:cm authorId="1" dt="2020-03-24T14:41:32.721" idx="15">
    <p:pos x="146" y="146"/>
    <p:text>El señor en Cidma RÁPIDO es para destacar que la edad de dicho grupo es más joven. Entorno a 50 a diferencaia de los 60 de los otros</p:text>
    <p:extLst>
      <p:ext uri="{C676402C-5697-4E1C-873F-D02D1690AC5C}">
        <p15:threadingInfo xmlns:p15="http://schemas.microsoft.com/office/powerpoint/2012/main" timeZoneBias="-6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0-03-24T14:13:04.679" idx="6">
    <p:pos x="10" y="10"/>
    <p:text>Evaluar si el tiempo de expulsión es o no un criterio de calidad a valorar</p:text>
    <p:extLst>
      <p:ext uri="{C676402C-5697-4E1C-873F-D02D1690AC5C}">
        <p15:threadingInfo xmlns:p15="http://schemas.microsoft.com/office/powerpoint/2012/main" timeZoneBias="-60"/>
      </p:ext>
    </p:extLst>
  </p:cm>
  <p:cm authorId="1" dt="2020-03-24T14:25:25.416" idx="10">
    <p:pos x="146" y="146"/>
    <p:text>En el tipo de estudio me refiero a que lo ideal sería poder evaluar al mismo pacientes a distintas velocidades. Imposibilidad fisiologica y técnica</p:text>
    <p:extLst>
      <p:ext uri="{C676402C-5697-4E1C-873F-D02D1690AC5C}">
        <p15:threadingInfo xmlns:p15="http://schemas.microsoft.com/office/powerpoint/2012/main" timeZoneBias="-60"/>
      </p:ext>
    </p:extLst>
  </p:cm>
  <p:cm authorId="1" dt="2020-03-25T19:41:26.226" idx="37">
    <p:pos x="146" y="282"/>
    <p:text>El único enfoque cercano sería dar al mismo paciente un procinetico para acelerar el transito.</p:text>
    <p:extLst>
      <p:ext uri="{C676402C-5697-4E1C-873F-D02D1690AC5C}">
        <p15:threadingInfo xmlns:p15="http://schemas.microsoft.com/office/powerpoint/2012/main" timeZoneBias="-60">
          <p15:parentCm authorId="1" idx="1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25T20:21:42.271" idx="50">
    <p:pos x="10" y="10"/>
    <p:text>Hablar los que escribo en el la presentación del anexo</p:text>
    <p:extLst>
      <p:ext uri="{C676402C-5697-4E1C-873F-D02D1690AC5C}">
        <p15:threadingInfo xmlns:p15="http://schemas.microsoft.com/office/powerpoint/2012/main" timeZoneBias="-6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03-25T02:22:17.181" idx="29">
    <p:pos x="10" y="10"/>
    <p:text>Creación de unos criterios de calidad:         Se han esbozados unos serie  de medidas que influirían en un informe de calidad.  DESTACANDO la importancia de una correcta prepación como se vio en los pacientes menores de 30 de CIDMA. Ya que practicamente el 50% no llegaron a expulsar</p:text>
    <p:extLst>
      <p:ext uri="{C676402C-5697-4E1C-873F-D02D1690AC5C}">
        <p15:threadingInfo xmlns:p15="http://schemas.microsoft.com/office/powerpoint/2012/main" timeZoneBias="-60"/>
      </p:ext>
    </p:extLst>
  </p:cm>
  <p:cm authorId="1" dt="2020-03-25T19:36:28.332" idx="36">
    <p:pos x="146" y="146"/>
    <p:text>Como unica idea encontra de la lectura de todo el tracto digestivo por la cápsula puede ser que las camaras y las velocidades de toma de fotos no se han suficientemente especificas para cada zona, ajustándose a las caracteristicas de cada región</p:text>
    <p:extLst>
      <p:ext uri="{C676402C-5697-4E1C-873F-D02D1690AC5C}">
        <p15:threadingInfo xmlns:p15="http://schemas.microsoft.com/office/powerpoint/2012/main" timeZoneBias="-60"/>
      </p:ext>
    </p:extLst>
  </p:cm>
  <p:cm authorId="1" dt="2020-03-25T20:03:59.736" idx="44">
    <p:pos x="146" y="282"/>
    <p:text>Sin embargo ya han salido cápsulas cuyo fin es evaluar lo que se buscaba desde la primera vez que aparecieron. Ver de boca a ano</p:text>
    <p:extLst>
      <p:ext uri="{C676402C-5697-4E1C-873F-D02D1690AC5C}">
        <p15:threadingInfo xmlns:p15="http://schemas.microsoft.com/office/powerpoint/2012/main" timeZoneBias="-60">
          <p15:parentCm authorId="1" idx="36"/>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0-03-24T14:18:42.304" idx="7">
    <p:pos x="10" y="10"/>
    <p:text>Mejoras de movilidad, capacidad de bipsiar " Pañales aún" y la mejora de software capaces de detectar alteraciones de forma automatica, disminuyendo los tiempos de estudio // Hablar del TFG de mi hermano en Pamplona para diseñar un estudio dirigdo a establecer unos criterios de calidad</p:text>
    <p:extLst>
      <p:ext uri="{C676402C-5697-4E1C-873F-D02D1690AC5C}">
        <p15:threadingInfo xmlns:p15="http://schemas.microsoft.com/office/powerpoint/2012/main" timeZoneBias="-60"/>
      </p:ext>
    </p:extLst>
  </p:cm>
  <p:cm authorId="1" dt="2020-03-24T14:27:21.124" idx="11">
    <p:pos x="146" y="146"/>
    <p:text>Medicina centrada en el paciente se refiere a que se busque el mínimo dolor y la mayor infomación</p:text>
    <p:extLst>
      <p:ext uri="{C676402C-5697-4E1C-873F-D02D1690AC5C}">
        <p15:threadingInfo xmlns:p15="http://schemas.microsoft.com/office/powerpoint/2012/main" timeZoneBias="-60"/>
      </p:ext>
    </p:extLst>
  </p:cm>
  <p:cm authorId="1" dt="2020-03-24T14:32:28.819" idx="14">
    <p:pos x="282" y="282"/>
    <p:text>En cuanto al cribado de cancer colonrectal nombrar el existo de SOH y que la lectura automatica y la producción  a gran escala podría abaratar costes</p:text>
    <p:extLst>
      <p:ext uri="{C676402C-5697-4E1C-873F-D02D1690AC5C}">
        <p15:threadingInfo xmlns:p15="http://schemas.microsoft.com/office/powerpoint/2012/main" timeZoneBias="-6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0-03-24T17:45:25.700" idx="24">
    <p:pos x="10" y="10"/>
    <p:text>Esquema de Deming con el que se ha enfocado el siguiente trabajo para poder crear un criterio de calidad</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3-24T17:10:52.600" idx="19">
    <p:pos x="10" y="10"/>
    <p:text>La tasa de complicaciones es lade nuestra población sin embargo sensibilidad y especificidad se basa en otros articulos. Ya que no podemos calcularla, al haber necesitado hacer más pruebas</p:text>
    <p:extLst>
      <p:ext uri="{C676402C-5697-4E1C-873F-D02D1690AC5C}">
        <p15:threadingInfo xmlns:p15="http://schemas.microsoft.com/office/powerpoint/2012/main" timeZoneBias="-60"/>
      </p:ext>
    </p:extLst>
  </p:cm>
  <p:cm authorId="1" dt="2020-03-25T11:46:14.143" idx="34">
    <p:pos x="146" y="146"/>
    <p:text>Sensibilidad en pólipos en mayor o igual a 6 mm si es de mas de 10 mm se pone en un 100%</p:text>
    <p:extLst>
      <p:ext uri="{C676402C-5697-4E1C-873F-D02D1690AC5C}">
        <p15:threadingInfo xmlns:p15="http://schemas.microsoft.com/office/powerpoint/2012/main" timeZoneBias="-60"/>
      </p:ext>
    </p:extLst>
  </p:cm>
  <p:cm authorId="1" dt="2020-03-25T11:47:35.057" idx="35">
    <p:pos x="146" y="282"/>
    <p:text>4 articulos (29-33)</p:text>
    <p:extLst>
      <p:ext uri="{C676402C-5697-4E1C-873F-D02D1690AC5C}">
        <p15:threadingInfo xmlns:p15="http://schemas.microsoft.com/office/powerpoint/2012/main" timeZoneBias="-60">
          <p15:parentCm authorId="1" idx="3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3-25T20:20:20.003" idx="48">
    <p:pos x="146" y="146"/>
    <p:text>Hablar de las otras pruebas explicado en la introducción. Respecto a la colonoscopia, presenta una tasa de complicaciones (sobre todo perforaciones) del 1/500  y una mortalidad del 1/10.000 (2). La gastroscopia presenta una tasa de complicaciones muy baja, aproximadamente del 0,25%; entre las más frecuentes figuran las alteraciones cardiopulmonares.</p:text>
    <p:extLst>
      <p:ext uri="{C676402C-5697-4E1C-873F-D02D1690AC5C}">
        <p15:threadingInfo xmlns:p15="http://schemas.microsoft.com/office/powerpoint/2012/main" timeZoneBias="-60"/>
      </p:ext>
    </p:extLst>
  </p:cm>
  <p:cm authorId="1" dt="2020-03-25T20:21:05.031" idx="49">
    <p:pos x="10" y="10"/>
    <p:text>Incapacidad de ver zonas del Tracto GI que la cápsula no tiene</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3-24T14:22:24.933" idx="8">
    <p:pos x="10" y="10"/>
    <p:text>Nombrar el número y porcentajes. CIDMA: 108, 43% Italiano: 143, 57%</p:text>
    <p:extLst>
      <p:ext uri="{C676402C-5697-4E1C-873F-D02D1690AC5C}">
        <p15:threadingInfo xmlns:p15="http://schemas.microsoft.com/office/powerpoint/2012/main" timeZoneBias="-60"/>
      </p:ext>
    </p:extLst>
  </p:cm>
  <p:cm authorId="1" dt="2020-03-24T17:23:12.548" idx="22">
    <p:pos x="146" y="146"/>
    <p:text>Sexo prácticamente en los dos centros hay una representación del 50% de cada uno. Quedando ligeramente elevado el porcentaje de mujeres 54% frente al 46%</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3-24T14:22:38.065" idx="9">
    <p:pos x="10" y="10"/>
    <p:text>CIDMA heterogeneo 2 picos (&lt;30 + 45-80) // Italiano homogéneo (45-80)</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3-25T02:14:21.879" idx="27">
    <p:pos x="10" y="10"/>
    <p:text>Una forma más visual de ver la distribución de los datos, viéndoselos como la población de Uruguay se concentra en su mayoria entorno a 45-80 años. Y viéndose como en CIDMA destacan dos picos uno menor de 30 años y el otro que coincide con el de Italiano</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3-24T17:05:50.465" idx="18">
    <p:pos x="10" y="10"/>
    <p:text>Ir informando desde las que están completas, cuales no se expulsan (CIDMA 36%, Uruguay 23%) de esas que no expulsan cuantas no se ve el recto (CIDMA 50%, Uruguay: 90%) ya que realmente sería el criterio para saber si has visto todo el traxto GI.  </p:text>
    <p:extLst>
      <p:ext uri="{C676402C-5697-4E1C-873F-D02D1690AC5C}">
        <p15:threadingInfo xmlns:p15="http://schemas.microsoft.com/office/powerpoint/2012/main" timeZoneBias="-60"/>
      </p:ext>
    </p:extLst>
  </p:cm>
  <p:cm authorId="1" dt="2020-03-24T17:28:42.045" idx="23">
    <p:pos x="10" y="146"/>
    <p:text>Por lo que realmente dejaria sin llegar al final "propiamente dicho" entorno al 15-20%  en ambos centros</p:text>
    <p:extLst>
      <p:ext uri="{C676402C-5697-4E1C-873F-D02D1690AC5C}">
        <p15:threadingInfo xmlns:p15="http://schemas.microsoft.com/office/powerpoint/2012/main" timeZoneBias="-60">
          <p15:parentCm authorId="1" idx="18"/>
        </p15:threadingInfo>
      </p:ext>
    </p:extLst>
  </p:cm>
  <p:cm authorId="1" dt="2020-03-24T17:14:44.239" idx="20">
    <p:pos x="146" y="146"/>
    <p:text>La imagen del colon es para destacar que de todas las que no se expulsaron el 80% se quedaron en el colon</p:text>
    <p:extLst>
      <p:ext uri="{C676402C-5697-4E1C-873F-D02D1690AC5C}">
        <p15:threadingInfo xmlns:p15="http://schemas.microsoft.com/office/powerpoint/2012/main" timeZoneBias="-60"/>
      </p:ext>
    </p:extLst>
  </p:cm>
  <p:cm authorId="1" dt="2020-03-25T02:21:22.122" idx="28">
    <p:pos x="282" y="282"/>
    <p:text>Destacar que en CIDMA de los que no expulsan hay  11 menores de 30, lo que supondrían entorno a la mitad de todos los menores que se hiceron la prueba. Por lo que podríamos pensar que el diseño de la  preparación no es correcta en los pacientes jóvenes. Sin embargo en Uruguay no hay ninguno de los 30 jóvenes, lo que tras descartar toma de medicamentos, cirugías previas etc.. se ve que hacen una preparación inadecuada siendo hasta 7 llos que no llegan a excelente.</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3-25T19:56:57.248" idx="41">
    <p:pos x="10" y="10"/>
    <p:text>Hablar de que en la actualidad esta habiendo dos enfoques, uno más dirigido por indicaciones especificas para regiones GI también determinadas. Y el otro más novedoso y en auge gracias a las nuevas cápsulas, orientado a la búsqueda de patología digestiva en una visión completa del intestino </p:text>
    <p:extLst>
      <p:ext uri="{C676402C-5697-4E1C-873F-D02D1690AC5C}">
        <p15:threadingInfo xmlns:p15="http://schemas.microsoft.com/office/powerpoint/2012/main" timeZoneBias="-60"/>
      </p:ext>
    </p:extLst>
  </p:cm>
  <p:cm authorId="1" dt="2020-03-25T19:57:04.794" idx="42">
    <p:pos x="146" y="146"/>
    <p:text>:Global:  Usa la cápsula para diagnosticar cualquier sospecha de patología digestiva, especialemte en pacientes con multiples estudios previos. Actualmente en ascenso por la aparición de nuevas cápsulas, </p:text>
    <p:extLst>
      <p:ext uri="{C676402C-5697-4E1C-873F-D02D1690AC5C}">
        <p15:threadingInfo xmlns:p15="http://schemas.microsoft.com/office/powerpoint/2012/main" timeZoneBias="-60"/>
      </p:ext>
    </p:extLst>
  </p:cm>
  <p:cm authorId="1" dt="2020-03-25T20:15:39.058" idx="45">
    <p:pos x="146" y="282"/>
    <p:text>La muestra de CIDMA tendría este enfoque</p:text>
    <p:extLst>
      <p:ext uri="{C676402C-5697-4E1C-873F-D02D1690AC5C}">
        <p15:threadingInfo xmlns:p15="http://schemas.microsoft.com/office/powerpoint/2012/main" timeZoneBias="-60">
          <p15:parentCm authorId="1" idx="42"/>
        </p15:threadingInfo>
      </p:ext>
    </p:extLst>
  </p:cm>
  <p:cm authorId="1" dt="2020-03-25T19:57:12.711" idx="43">
    <p:pos x="282" y="282"/>
    <p:text>Especifico// Uso de la cápsula basada en las indicaciones, centrandola en una serie de patologías especificas. Actualmente es la mayoritaria y se podría dividir en base a la región GI a estudiar. Llegandose incluso a evaluar pequeñas porciones del tracto (Como en las colonoscopias incompletas, donde solo se lee hasta la zona no finalizada)</p:text>
    <p:extLst>
      <p:ext uri="{C676402C-5697-4E1C-873F-D02D1690AC5C}">
        <p15:threadingInfo xmlns:p15="http://schemas.microsoft.com/office/powerpoint/2012/main" timeZoneBias="-60"/>
      </p:ext>
    </p:extLst>
  </p:cm>
  <p:cm authorId="1" dt="2020-03-25T20:16:00.019" idx="46">
    <p:pos x="282" y="418"/>
    <p:text>Por el contrario Italiano tiene este enfoque,</p:text>
    <p:extLst>
      <p:ext uri="{C676402C-5697-4E1C-873F-D02D1690AC5C}">
        <p15:threadingInfo xmlns:p15="http://schemas.microsoft.com/office/powerpoint/2012/main" timeZoneBias="-60">
          <p15:parentCm authorId="1" idx="43"/>
        </p15:threadingInfo>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01:36:09.29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01:36:09.296"/>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8T01:36:52.495"/>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EB20FC7-E37A-4383-ABD1-1A6CF482759F}" type="datetimeFigureOut">
              <a:rPr lang="es-ES" smtClean="0"/>
              <a:t>26/3/20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51529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EB20FC7-E37A-4383-ABD1-1A6CF482759F}" type="datetimeFigureOut">
              <a:rPr lang="es-ES" smtClean="0"/>
              <a:t>26/3/20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20931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EB20FC7-E37A-4383-ABD1-1A6CF482759F}" type="datetimeFigureOut">
              <a:rPr lang="es-ES" smtClean="0"/>
              <a:t>26/3/20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165971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EB20FC7-E37A-4383-ABD1-1A6CF482759F}" type="datetimeFigureOut">
              <a:rPr lang="es-ES" smtClean="0"/>
              <a:t>26/3/20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19001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EB20FC7-E37A-4383-ABD1-1A6CF482759F}" type="datetimeFigureOut">
              <a:rPr lang="es-ES" smtClean="0"/>
              <a:t>26/3/20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134433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EB20FC7-E37A-4383-ABD1-1A6CF482759F}" type="datetimeFigureOut">
              <a:rPr lang="es-ES" smtClean="0"/>
              <a:t>26/3/20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59099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EB20FC7-E37A-4383-ABD1-1A6CF482759F}" type="datetimeFigureOut">
              <a:rPr lang="es-ES" smtClean="0"/>
              <a:t>26/3/20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230659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EB20FC7-E37A-4383-ABD1-1A6CF482759F}" type="datetimeFigureOut">
              <a:rPr lang="es-ES" smtClean="0"/>
              <a:t>26/3/20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2012565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20FC7-E37A-4383-ABD1-1A6CF482759F}" type="datetimeFigureOut">
              <a:rPr lang="es-ES" smtClean="0"/>
              <a:t>26/3/20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400923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EB20FC7-E37A-4383-ABD1-1A6CF482759F}" type="datetimeFigureOut">
              <a:rPr lang="es-ES" smtClean="0"/>
              <a:t>26/3/20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3336266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EB20FC7-E37A-4383-ABD1-1A6CF482759F}" type="datetimeFigureOut">
              <a:rPr lang="es-ES" smtClean="0"/>
              <a:t>26/3/20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85C85CE-735D-419F-977F-C69F80E275FC}" type="slidenum">
              <a:rPr lang="es-ES" smtClean="0"/>
              <a:t>‹Nº›</a:t>
            </a:fld>
            <a:endParaRPr lang="es-ES"/>
          </a:p>
        </p:txBody>
      </p:sp>
    </p:spTree>
    <p:extLst>
      <p:ext uri="{BB962C8B-B14F-4D97-AF65-F5344CB8AC3E}">
        <p14:creationId xmlns:p14="http://schemas.microsoft.com/office/powerpoint/2010/main" val="1607721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20FC7-E37A-4383-ABD1-1A6CF482759F}" type="datetimeFigureOut">
              <a:rPr lang="es-ES" smtClean="0"/>
              <a:t>26/3/20</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5C85CE-735D-419F-977F-C69F80E275FC}" type="slidenum">
              <a:rPr lang="es-ES" smtClean="0"/>
              <a:t>‹Nº›</a:t>
            </a:fld>
            <a:endParaRPr lang="es-ES"/>
          </a:p>
        </p:txBody>
      </p:sp>
    </p:spTree>
    <p:extLst>
      <p:ext uri="{BB962C8B-B14F-4D97-AF65-F5344CB8AC3E}">
        <p14:creationId xmlns:p14="http://schemas.microsoft.com/office/powerpoint/2010/main" val="7486889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svg"/><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1.svg"/><Relationship Id="rId10" Type="http://schemas.openxmlformats.org/officeDocument/2006/relationships/comments" Target="../comments/comment10.xml"/><Relationship Id="rId4" Type="http://schemas.openxmlformats.org/officeDocument/2006/relationships/image" Target="../media/image40.png"/><Relationship Id="rId9" Type="http://schemas.openxmlformats.org/officeDocument/2006/relationships/image" Target="../media/image43.sv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5.svg"/><Relationship Id="rId7"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comments" Target="../comments/comment11.xml"/></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7" Type="http://schemas.openxmlformats.org/officeDocument/2006/relationships/image" Target="../media/image51.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comments" Target="../comments/comment12.xml"/><Relationship Id="rId4" Type="http://schemas.openxmlformats.org/officeDocument/2006/relationships/image" Target="../media/image100.png"/><Relationship Id="rId9"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comments" Target="../comments/comment13.xml"/><Relationship Id="rId5" Type="http://schemas.openxmlformats.org/officeDocument/2006/relationships/customXml" Target="../ink/ink3.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omments" Target="../comments/comment14.xml"/><Relationship Id="rId5" Type="http://schemas.openxmlformats.org/officeDocument/2006/relationships/image" Target="../media/image59.png"/><Relationship Id="rId4" Type="http://schemas.openxmlformats.org/officeDocument/2006/relationships/image" Target="../media/image58.sv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comments" Target="../comments/comment19.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comments" Target="../comments/comment20.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comments" Target="../comments/commen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comments" Target="../comments/comment2.xm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9DA8C81-C387-2C43-92E5-AFF8BFC15394}"/>
              </a:ext>
            </a:extLst>
          </p:cNvPr>
          <p:cNvSpPr txBox="1"/>
          <p:nvPr/>
        </p:nvSpPr>
        <p:spPr>
          <a:xfrm>
            <a:off x="4721087" y="606287"/>
            <a:ext cx="6659139" cy="1754326"/>
          </a:xfrm>
          <a:prstGeom prst="rect">
            <a:avLst/>
          </a:prstGeom>
          <a:noFill/>
        </p:spPr>
        <p:txBody>
          <a:bodyPr wrap="square" rtlCol="0">
            <a:spAutoFit/>
          </a:bodyPr>
          <a:lstStyle/>
          <a:p>
            <a:r>
              <a:rPr lang="es-ES_tradnl" b="1" dirty="0"/>
              <a:t> </a:t>
            </a:r>
            <a:endParaRPr lang="es-ES" dirty="0"/>
          </a:p>
          <a:p>
            <a:r>
              <a:rPr lang="es-ES_tradnl" sz="2400" b="1" dirty="0"/>
              <a:t>¿QUÉ APORTA LA PANCAPSULOENDOSCOPIA EN EL DIAGNÓSTICO DE LA PATOLOGÍA DEL TRACTO DIGESTIVO?</a:t>
            </a:r>
            <a:endParaRPr lang="es-ES" sz="2400" dirty="0"/>
          </a:p>
          <a:p>
            <a:endParaRPr lang="es-ES" dirty="0"/>
          </a:p>
        </p:txBody>
      </p:sp>
    </p:spTree>
    <p:extLst>
      <p:ext uri="{BB962C8B-B14F-4D97-AF65-F5344CB8AC3E}">
        <p14:creationId xmlns:p14="http://schemas.microsoft.com/office/powerpoint/2010/main" val="1600881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4"/>
          <p:cNvSpPr/>
          <p:nvPr/>
        </p:nvSpPr>
        <p:spPr>
          <a:xfrm rot="16200000" flipH="1">
            <a:off x="7053064" y="1719064"/>
            <a:ext cx="6858000" cy="3419872"/>
          </a:xfrm>
          <a:custGeom>
            <a:avLst/>
            <a:gdLst>
              <a:gd name="connsiteX0" fmla="*/ 0 w 5143500"/>
              <a:gd name="connsiteY0" fmla="*/ 2289259 h 3419872"/>
              <a:gd name="connsiteX1" fmla="*/ 0 w 5143500"/>
              <a:gd name="connsiteY1" fmla="*/ 3419872 h 3419872"/>
              <a:gd name="connsiteX2" fmla="*/ 5143500 w 5143500"/>
              <a:gd name="connsiteY2" fmla="*/ 3419872 h 3419872"/>
              <a:gd name="connsiteX3" fmla="*/ 5143500 w 5143500"/>
              <a:gd name="connsiteY3" fmla="*/ 0 h 3419872"/>
              <a:gd name="connsiteX4" fmla="*/ 639825 w 5143500"/>
              <a:gd name="connsiteY4" fmla="*/ 0 h 3419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3419872">
                <a:moveTo>
                  <a:pt x="0" y="2289259"/>
                </a:moveTo>
                <a:lnTo>
                  <a:pt x="0" y="3419872"/>
                </a:lnTo>
                <a:lnTo>
                  <a:pt x="5143500" y="3419872"/>
                </a:lnTo>
                <a:lnTo>
                  <a:pt x="5143500" y="0"/>
                </a:lnTo>
                <a:lnTo>
                  <a:pt x="639825" y="0"/>
                </a:lnTo>
                <a:close/>
              </a:path>
            </a:pathLst>
          </a:custGeom>
          <a:solidFill>
            <a:srgbClr val="C1DAF1"/>
          </a:solidFill>
          <a:ln w="69850" cap="flat" cmpd="sng" algn="ctr">
            <a:noFill/>
            <a:prstDash val="solid"/>
            <a:miter lim="800000"/>
          </a:ln>
          <a:effectLst/>
        </p:spPr>
        <p:txBody>
          <a:bodyPr vert="vert270" wrap="square" lIns="72000" tIns="72000" rIns="72000" bIns="7200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350" b="0" i="0" u="none" strike="noStrike" kern="0" cap="none" spc="0" normalizeH="0" baseline="0" noProof="0" dirty="0">
              <a:ln>
                <a:noFill/>
              </a:ln>
              <a:solidFill>
                <a:srgbClr val="1A3B47"/>
              </a:solidFill>
              <a:effectLst/>
              <a:uLnTx/>
              <a:uFillTx/>
              <a:latin typeface="Arial"/>
              <a:ea typeface="+mn-ea"/>
              <a:cs typeface="+mn-cs"/>
            </a:endParaRPr>
          </a:p>
        </p:txBody>
      </p:sp>
      <p:sp>
        <p:nvSpPr>
          <p:cNvPr id="2" name="CuadroTexto 1">
            <a:extLst>
              <a:ext uri="{FF2B5EF4-FFF2-40B4-BE49-F238E27FC236}">
                <a16:creationId xmlns:a16="http://schemas.microsoft.com/office/drawing/2014/main" id="{568BD24B-F39B-DD4F-A873-4E2FE0EFE845}"/>
              </a:ext>
            </a:extLst>
          </p:cNvPr>
          <p:cNvSpPr txBox="1"/>
          <p:nvPr/>
        </p:nvSpPr>
        <p:spPr>
          <a:xfrm>
            <a:off x="227048" y="383257"/>
            <a:ext cx="1392369" cy="369332"/>
          </a:xfrm>
          <a:prstGeom prst="rect">
            <a:avLst/>
          </a:prstGeom>
          <a:noFill/>
        </p:spPr>
        <p:txBody>
          <a:bodyPr wrap="none" rtlCol="0">
            <a:spAutoFit/>
          </a:bodyPr>
          <a:lstStyle/>
          <a:p>
            <a:r>
              <a:rPr lang="es-ES" b="1" dirty="0"/>
              <a:t>Distribución </a:t>
            </a:r>
          </a:p>
        </p:txBody>
      </p:sp>
      <p:graphicFrame>
        <p:nvGraphicFramePr>
          <p:cNvPr id="26" name="Gráfico 25">
            <a:extLst>
              <a:ext uri="{FF2B5EF4-FFF2-40B4-BE49-F238E27FC236}">
                <a16:creationId xmlns:a16="http://schemas.microsoft.com/office/drawing/2014/main" id="{F91DF4E5-F68C-3840-BEB1-1CE213E00E2A}"/>
              </a:ext>
            </a:extLst>
          </p:cNvPr>
          <p:cNvGraphicFramePr/>
          <p:nvPr>
            <p:extLst>
              <p:ext uri="{D42A27DB-BD31-4B8C-83A1-F6EECF244321}">
                <p14:modId xmlns:p14="http://schemas.microsoft.com/office/powerpoint/2010/main" val="4207091887"/>
              </p:ext>
            </p:extLst>
          </p:nvPr>
        </p:nvGraphicFramePr>
        <p:xfrm>
          <a:off x="511313" y="1355770"/>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Marcador de contenido 3">
            <a:extLst>
              <a:ext uri="{FF2B5EF4-FFF2-40B4-BE49-F238E27FC236}">
                <a16:creationId xmlns:a16="http://schemas.microsoft.com/office/drawing/2014/main" id="{F5886F4A-00C1-2045-8606-66DC4D6973FE}"/>
              </a:ext>
            </a:extLst>
          </p:cNvPr>
          <p:cNvSpPr txBox="1">
            <a:spLocks/>
          </p:cNvSpPr>
          <p:nvPr/>
        </p:nvSpPr>
        <p:spPr>
          <a:xfrm>
            <a:off x="9226146" y="1016987"/>
            <a:ext cx="2800985" cy="1516379"/>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0">
                <a:solidFill>
                  <a:schemeClr val="bg1"/>
                </a:solidFill>
                <a:latin typeface="Georgia" panose="02040502050405020303" pitchFamily="18" charset="0"/>
              </a:rPr>
              <a:t>02</a:t>
            </a:r>
            <a:endParaRPr lang="es-ES" sz="120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107741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4"/>
          <p:cNvSpPr/>
          <p:nvPr/>
        </p:nvSpPr>
        <p:spPr>
          <a:xfrm rot="16200000" flipH="1">
            <a:off x="7053064" y="1719064"/>
            <a:ext cx="6858000" cy="3419872"/>
          </a:xfrm>
          <a:custGeom>
            <a:avLst/>
            <a:gdLst>
              <a:gd name="connsiteX0" fmla="*/ 0 w 5143500"/>
              <a:gd name="connsiteY0" fmla="*/ 2289259 h 3419872"/>
              <a:gd name="connsiteX1" fmla="*/ 0 w 5143500"/>
              <a:gd name="connsiteY1" fmla="*/ 3419872 h 3419872"/>
              <a:gd name="connsiteX2" fmla="*/ 5143500 w 5143500"/>
              <a:gd name="connsiteY2" fmla="*/ 3419872 h 3419872"/>
              <a:gd name="connsiteX3" fmla="*/ 5143500 w 5143500"/>
              <a:gd name="connsiteY3" fmla="*/ 0 h 3419872"/>
              <a:gd name="connsiteX4" fmla="*/ 639825 w 5143500"/>
              <a:gd name="connsiteY4" fmla="*/ 0 h 3419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3419872">
                <a:moveTo>
                  <a:pt x="0" y="2289259"/>
                </a:moveTo>
                <a:lnTo>
                  <a:pt x="0" y="3419872"/>
                </a:lnTo>
                <a:lnTo>
                  <a:pt x="5143500" y="3419872"/>
                </a:lnTo>
                <a:lnTo>
                  <a:pt x="5143500" y="0"/>
                </a:lnTo>
                <a:lnTo>
                  <a:pt x="639825" y="0"/>
                </a:lnTo>
                <a:close/>
              </a:path>
            </a:pathLst>
          </a:custGeom>
          <a:solidFill>
            <a:srgbClr val="C1DAF1"/>
          </a:solidFill>
          <a:ln w="69850" cap="flat" cmpd="sng" algn="ctr">
            <a:noFill/>
            <a:prstDash val="solid"/>
            <a:miter lim="800000"/>
          </a:ln>
          <a:effectLst/>
        </p:spPr>
        <p:txBody>
          <a:bodyPr vert="vert270" wrap="square" lIns="72000" tIns="72000" rIns="72000" bIns="7200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350" b="0" i="0" u="none" strike="noStrike" kern="0" cap="none" spc="0" normalizeH="0" baseline="0" noProof="0" dirty="0">
              <a:ln>
                <a:noFill/>
              </a:ln>
              <a:solidFill>
                <a:srgbClr val="1A3B47"/>
              </a:solidFill>
              <a:effectLst/>
              <a:uLnTx/>
              <a:uFillTx/>
              <a:latin typeface="Arial"/>
              <a:ea typeface="+mn-ea"/>
              <a:cs typeface="+mn-cs"/>
            </a:endParaRPr>
          </a:p>
        </p:txBody>
      </p:sp>
      <p:sp>
        <p:nvSpPr>
          <p:cNvPr id="2" name="CuadroTexto 1">
            <a:extLst>
              <a:ext uri="{FF2B5EF4-FFF2-40B4-BE49-F238E27FC236}">
                <a16:creationId xmlns:a16="http://schemas.microsoft.com/office/drawing/2014/main" id="{568BD24B-F39B-DD4F-A873-4E2FE0EFE845}"/>
              </a:ext>
            </a:extLst>
          </p:cNvPr>
          <p:cNvSpPr txBox="1"/>
          <p:nvPr/>
        </p:nvSpPr>
        <p:spPr>
          <a:xfrm>
            <a:off x="227048" y="383257"/>
            <a:ext cx="1392369" cy="369332"/>
          </a:xfrm>
          <a:prstGeom prst="rect">
            <a:avLst/>
          </a:prstGeom>
          <a:noFill/>
        </p:spPr>
        <p:txBody>
          <a:bodyPr wrap="none" rtlCol="0">
            <a:spAutoFit/>
          </a:bodyPr>
          <a:lstStyle/>
          <a:p>
            <a:r>
              <a:rPr lang="es-ES" b="1" dirty="0"/>
              <a:t>Distribución </a:t>
            </a:r>
          </a:p>
        </p:txBody>
      </p:sp>
      <p:sp>
        <p:nvSpPr>
          <p:cNvPr id="6" name="Marcador de contenido 3">
            <a:extLst>
              <a:ext uri="{FF2B5EF4-FFF2-40B4-BE49-F238E27FC236}">
                <a16:creationId xmlns:a16="http://schemas.microsoft.com/office/drawing/2014/main" id="{F5886F4A-00C1-2045-8606-66DC4D6973FE}"/>
              </a:ext>
            </a:extLst>
          </p:cNvPr>
          <p:cNvSpPr txBox="1">
            <a:spLocks/>
          </p:cNvSpPr>
          <p:nvPr/>
        </p:nvSpPr>
        <p:spPr>
          <a:xfrm>
            <a:off x="9226146" y="1016987"/>
            <a:ext cx="2800985" cy="1516379"/>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0">
                <a:solidFill>
                  <a:schemeClr val="bg1"/>
                </a:solidFill>
                <a:latin typeface="Georgia" panose="02040502050405020303" pitchFamily="18" charset="0"/>
              </a:rPr>
              <a:t>02</a:t>
            </a:r>
            <a:endParaRPr lang="es-ES" sz="12000" dirty="0">
              <a:solidFill>
                <a:schemeClr val="bg1"/>
              </a:solidFill>
              <a:latin typeface="Georgia" panose="02040502050405020303" pitchFamily="18" charset="0"/>
            </a:endParaRPr>
          </a:p>
        </p:txBody>
      </p:sp>
      <p:pic>
        <p:nvPicPr>
          <p:cNvPr id="4" name="Imagen 3" descr="Captura de pantalla de un celular&#10;&#10;Descripción generada automáticamente">
            <a:extLst>
              <a:ext uri="{FF2B5EF4-FFF2-40B4-BE49-F238E27FC236}">
                <a16:creationId xmlns:a16="http://schemas.microsoft.com/office/drawing/2014/main" id="{B64AEBA4-0E36-D649-9779-F80753B2D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098" y="567923"/>
            <a:ext cx="6235700" cy="6121400"/>
          </a:xfrm>
          <a:prstGeom prst="rect">
            <a:avLst/>
          </a:prstGeom>
        </p:spPr>
      </p:pic>
    </p:spTree>
    <p:extLst>
      <p:ext uri="{BB962C8B-B14F-4D97-AF65-F5344CB8AC3E}">
        <p14:creationId xmlns:p14="http://schemas.microsoft.com/office/powerpoint/2010/main" val="148469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cio 5">
            <a:extLst>
              <a:ext uri="{FF2B5EF4-FFF2-40B4-BE49-F238E27FC236}">
                <a16:creationId xmlns:a16="http://schemas.microsoft.com/office/drawing/2014/main" id="{C9F5BFE1-2F13-C746-9636-740AAC95F44C}"/>
              </a:ext>
            </a:extLst>
          </p:cNvPr>
          <p:cNvSpPr/>
          <p:nvPr/>
        </p:nvSpPr>
        <p:spPr>
          <a:xfrm rot="701750">
            <a:off x="9693563" y="3537247"/>
            <a:ext cx="2867891" cy="3061855"/>
          </a:xfrm>
          <a:prstGeom prst="trapezoid">
            <a:avLst>
              <a:gd name="adj" fmla="val 19203"/>
            </a:avLst>
          </a:prstGeom>
          <a:solidFill>
            <a:srgbClr val="C0DC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orma libre 4"/>
          <p:cNvSpPr/>
          <p:nvPr/>
        </p:nvSpPr>
        <p:spPr>
          <a:xfrm rot="16200000" flipH="1">
            <a:off x="9673349" y="4339350"/>
            <a:ext cx="2258293" cy="2779010"/>
          </a:xfrm>
          <a:custGeom>
            <a:avLst/>
            <a:gdLst>
              <a:gd name="connsiteX0" fmla="*/ 0 w 5143500"/>
              <a:gd name="connsiteY0" fmla="*/ 2289259 h 3419872"/>
              <a:gd name="connsiteX1" fmla="*/ 0 w 5143500"/>
              <a:gd name="connsiteY1" fmla="*/ 3419872 h 3419872"/>
              <a:gd name="connsiteX2" fmla="*/ 5143500 w 5143500"/>
              <a:gd name="connsiteY2" fmla="*/ 3419872 h 3419872"/>
              <a:gd name="connsiteX3" fmla="*/ 5143500 w 5143500"/>
              <a:gd name="connsiteY3" fmla="*/ 0 h 3419872"/>
              <a:gd name="connsiteX4" fmla="*/ 639825 w 5143500"/>
              <a:gd name="connsiteY4" fmla="*/ 0 h 3419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3419872">
                <a:moveTo>
                  <a:pt x="0" y="2289259"/>
                </a:moveTo>
                <a:lnTo>
                  <a:pt x="0" y="3419872"/>
                </a:lnTo>
                <a:lnTo>
                  <a:pt x="5143500" y="3419872"/>
                </a:lnTo>
                <a:lnTo>
                  <a:pt x="5143500" y="0"/>
                </a:lnTo>
                <a:lnTo>
                  <a:pt x="639825" y="0"/>
                </a:lnTo>
                <a:close/>
              </a:path>
            </a:pathLst>
          </a:custGeom>
          <a:solidFill>
            <a:srgbClr val="C1DAF1"/>
          </a:solidFill>
          <a:ln w="69850" cap="flat" cmpd="sng" algn="ctr">
            <a:noFill/>
            <a:prstDash val="solid"/>
            <a:miter lim="800000"/>
          </a:ln>
          <a:effectLst/>
        </p:spPr>
        <p:txBody>
          <a:bodyPr vert="vert270" wrap="square" lIns="72000" tIns="72000" rIns="72000" bIns="7200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350" b="0" i="0" u="none" strike="noStrike" kern="0" cap="none" spc="0" normalizeH="0" baseline="0" noProof="0" dirty="0">
              <a:ln>
                <a:noFill/>
              </a:ln>
              <a:solidFill>
                <a:srgbClr val="1A3B47"/>
              </a:solidFill>
              <a:effectLst/>
              <a:uLnTx/>
              <a:uFillTx/>
              <a:latin typeface="Arial"/>
              <a:ea typeface="+mn-ea"/>
              <a:cs typeface="+mn-cs"/>
            </a:endParaRPr>
          </a:p>
        </p:txBody>
      </p:sp>
      <p:graphicFrame>
        <p:nvGraphicFramePr>
          <p:cNvPr id="3" name="Gráfico 2">
            <a:extLst>
              <a:ext uri="{FF2B5EF4-FFF2-40B4-BE49-F238E27FC236}">
                <a16:creationId xmlns:a16="http://schemas.microsoft.com/office/drawing/2014/main" id="{359ABE1D-A4EB-424E-8599-4E7803857C8F}"/>
              </a:ext>
            </a:extLst>
          </p:cNvPr>
          <p:cNvGraphicFramePr/>
          <p:nvPr>
            <p:extLst>
              <p:ext uri="{D42A27DB-BD31-4B8C-83A1-F6EECF244321}">
                <p14:modId xmlns:p14="http://schemas.microsoft.com/office/powerpoint/2010/main" val="323954917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9" name="Imagen 8">
            <a:extLst>
              <a:ext uri="{FF2B5EF4-FFF2-40B4-BE49-F238E27FC236}">
                <a16:creationId xmlns:a16="http://schemas.microsoft.com/office/drawing/2014/main" id="{B6370707-CB00-5D4A-8731-5938D8E1B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031" y="5660351"/>
            <a:ext cx="955964" cy="955964"/>
          </a:xfrm>
          <a:prstGeom prst="rect">
            <a:avLst/>
          </a:prstGeom>
        </p:spPr>
      </p:pic>
    </p:spTree>
    <p:extLst>
      <p:ext uri="{BB962C8B-B14F-4D97-AF65-F5344CB8AC3E}">
        <p14:creationId xmlns:p14="http://schemas.microsoft.com/office/powerpoint/2010/main" val="3678990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4EEE6337-6932-DD46-92A0-2A7D5218DFFC}"/>
              </a:ext>
            </a:extLst>
          </p:cNvPr>
          <p:cNvSpPr txBox="1"/>
          <p:nvPr/>
        </p:nvSpPr>
        <p:spPr>
          <a:xfrm>
            <a:off x="4005922" y="2889080"/>
            <a:ext cx="4180156" cy="830997"/>
          </a:xfrm>
          <a:prstGeom prst="rect">
            <a:avLst/>
          </a:prstGeom>
          <a:noFill/>
        </p:spPr>
        <p:txBody>
          <a:bodyPr wrap="square" rtlCol="0">
            <a:spAutoFit/>
          </a:bodyPr>
          <a:lstStyle/>
          <a:p>
            <a:r>
              <a:rPr lang="es-ES" sz="4800" b="1" u="sng" spc="300" dirty="0">
                <a:solidFill>
                  <a:schemeClr val="accent5"/>
                </a:solidFill>
              </a:rPr>
              <a:t>ACTUALIDAD</a:t>
            </a:r>
            <a:endParaRPr lang="es-ES" sz="2400" b="1" u="sng" spc="300" dirty="0">
              <a:solidFill>
                <a:schemeClr val="accent5"/>
              </a:solidFill>
            </a:endParaRPr>
          </a:p>
        </p:txBody>
      </p:sp>
      <p:pic>
        <p:nvPicPr>
          <p:cNvPr id="6" name="Imagen 5">
            <a:extLst>
              <a:ext uri="{FF2B5EF4-FFF2-40B4-BE49-F238E27FC236}">
                <a16:creationId xmlns:a16="http://schemas.microsoft.com/office/drawing/2014/main" id="{F2CA8096-7A35-2E42-8F88-133BAC65B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52" y="727086"/>
            <a:ext cx="1776048" cy="1776048"/>
          </a:xfrm>
          <a:prstGeom prst="rect">
            <a:avLst/>
          </a:prstGeom>
        </p:spPr>
      </p:pic>
      <p:pic>
        <p:nvPicPr>
          <p:cNvPr id="16" name="Imagen 15">
            <a:extLst>
              <a:ext uri="{FF2B5EF4-FFF2-40B4-BE49-F238E27FC236}">
                <a16:creationId xmlns:a16="http://schemas.microsoft.com/office/drawing/2014/main" id="{E9B91C0B-BBCC-8246-A9E0-8DB8EF8EA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527" y="4659357"/>
            <a:ext cx="1332412" cy="1332412"/>
          </a:xfrm>
          <a:prstGeom prst="rect">
            <a:avLst/>
          </a:prstGeom>
        </p:spPr>
      </p:pic>
      <p:sp>
        <p:nvSpPr>
          <p:cNvPr id="2" name="Triángulo rectángulo 1">
            <a:extLst>
              <a:ext uri="{FF2B5EF4-FFF2-40B4-BE49-F238E27FC236}">
                <a16:creationId xmlns:a16="http://schemas.microsoft.com/office/drawing/2014/main" id="{30DE053C-67F4-A845-874F-9CC9FDA98A92}"/>
              </a:ext>
            </a:extLst>
          </p:cNvPr>
          <p:cNvSpPr/>
          <p:nvPr/>
        </p:nvSpPr>
        <p:spPr>
          <a:xfrm>
            <a:off x="0" y="3720077"/>
            <a:ext cx="3629025" cy="3137923"/>
          </a:xfrm>
          <a:prstGeom prst="rtTriangle">
            <a:avLst/>
          </a:prstGeom>
          <a:solidFill>
            <a:srgbClr val="C0D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upo 7">
            <a:extLst>
              <a:ext uri="{FF2B5EF4-FFF2-40B4-BE49-F238E27FC236}">
                <a16:creationId xmlns:a16="http://schemas.microsoft.com/office/drawing/2014/main" id="{102323AC-5B97-FB4F-A6FD-9F22170E8A0F}"/>
              </a:ext>
            </a:extLst>
          </p:cNvPr>
          <p:cNvGrpSpPr/>
          <p:nvPr/>
        </p:nvGrpSpPr>
        <p:grpSpPr>
          <a:xfrm>
            <a:off x="6857427" y="3587793"/>
            <a:ext cx="941127" cy="939280"/>
            <a:chOff x="6827579" y="3591489"/>
            <a:chExt cx="941127" cy="939280"/>
          </a:xfrm>
        </p:grpSpPr>
        <p:pic>
          <p:nvPicPr>
            <p:cNvPr id="5" name="Imagen 4">
              <a:extLst>
                <a:ext uri="{FF2B5EF4-FFF2-40B4-BE49-F238E27FC236}">
                  <a16:creationId xmlns:a16="http://schemas.microsoft.com/office/drawing/2014/main" id="{37701645-41D3-7840-9F47-820BC958E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426" y="3591489"/>
              <a:ext cx="939280" cy="939280"/>
            </a:xfrm>
            <a:prstGeom prst="rect">
              <a:avLst/>
            </a:prstGeom>
          </p:spPr>
        </p:pic>
        <p:sp>
          <p:nvSpPr>
            <p:cNvPr id="7" name="CuadroTexto 6">
              <a:extLst>
                <a:ext uri="{FF2B5EF4-FFF2-40B4-BE49-F238E27FC236}">
                  <a16:creationId xmlns:a16="http://schemas.microsoft.com/office/drawing/2014/main" id="{A459B5B4-3A0A-FF4F-85C6-FAC732FB8C69}"/>
                </a:ext>
              </a:extLst>
            </p:cNvPr>
            <p:cNvSpPr txBox="1"/>
            <p:nvPr/>
          </p:nvSpPr>
          <p:spPr>
            <a:xfrm>
              <a:off x="6827579" y="3876463"/>
              <a:ext cx="652743" cy="369332"/>
            </a:xfrm>
            <a:prstGeom prst="rect">
              <a:avLst/>
            </a:prstGeom>
            <a:noFill/>
          </p:spPr>
          <p:txBody>
            <a:bodyPr wrap="none" rtlCol="0">
              <a:spAutoFit/>
            </a:bodyPr>
            <a:lstStyle/>
            <a:p>
              <a:r>
                <a:rPr lang="es-ES" dirty="0"/>
                <a:t>2020</a:t>
              </a:r>
            </a:p>
          </p:txBody>
        </p:sp>
      </p:grpSp>
    </p:spTree>
    <p:extLst>
      <p:ext uri="{BB962C8B-B14F-4D97-AF65-F5344CB8AC3E}">
        <p14:creationId xmlns:p14="http://schemas.microsoft.com/office/powerpoint/2010/main" val="107623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3CBD468-2C49-9D49-AD6B-23ADBB42A274}"/>
              </a:ext>
            </a:extLst>
          </p:cNvPr>
          <p:cNvSpPr/>
          <p:nvPr/>
        </p:nvSpPr>
        <p:spPr>
          <a:xfrm>
            <a:off x="128588" y="3028951"/>
            <a:ext cx="1757363" cy="585787"/>
          </a:xfrm>
          <a:prstGeom prst="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Indicaciones</a:t>
            </a:r>
          </a:p>
        </p:txBody>
      </p:sp>
      <p:sp>
        <p:nvSpPr>
          <p:cNvPr id="3" name="Rectángulo 2">
            <a:extLst>
              <a:ext uri="{FF2B5EF4-FFF2-40B4-BE49-F238E27FC236}">
                <a16:creationId xmlns:a16="http://schemas.microsoft.com/office/drawing/2014/main" id="{A398C281-DC19-4540-9F8D-46A84A8A77C3}"/>
              </a:ext>
            </a:extLst>
          </p:cNvPr>
          <p:cNvSpPr/>
          <p:nvPr/>
        </p:nvSpPr>
        <p:spPr>
          <a:xfrm>
            <a:off x="2686048" y="1066801"/>
            <a:ext cx="1757363" cy="585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Clásicas</a:t>
            </a:r>
          </a:p>
        </p:txBody>
      </p:sp>
      <p:sp>
        <p:nvSpPr>
          <p:cNvPr id="4" name="Rectángulo 3">
            <a:extLst>
              <a:ext uri="{FF2B5EF4-FFF2-40B4-BE49-F238E27FC236}">
                <a16:creationId xmlns:a16="http://schemas.microsoft.com/office/drawing/2014/main" id="{2B39704B-7329-1442-B056-76A291BB811B}"/>
              </a:ext>
            </a:extLst>
          </p:cNvPr>
          <p:cNvSpPr/>
          <p:nvPr/>
        </p:nvSpPr>
        <p:spPr>
          <a:xfrm>
            <a:off x="2686047" y="5062537"/>
            <a:ext cx="1757363" cy="585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Otras</a:t>
            </a:r>
          </a:p>
        </p:txBody>
      </p:sp>
      <p:pic>
        <p:nvPicPr>
          <p:cNvPr id="6" name="Gráfico 5" descr="Flecha lineal: curva ligera">
            <a:extLst>
              <a:ext uri="{FF2B5EF4-FFF2-40B4-BE49-F238E27FC236}">
                <a16:creationId xmlns:a16="http://schemas.microsoft.com/office/drawing/2014/main" id="{FB9BB858-92EC-0643-AE81-14B5D63A15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94508">
            <a:off x="1150583" y="4004823"/>
            <a:ext cx="914400" cy="914400"/>
          </a:xfrm>
          <a:prstGeom prst="rect">
            <a:avLst/>
          </a:prstGeom>
        </p:spPr>
      </p:pic>
      <p:pic>
        <p:nvPicPr>
          <p:cNvPr id="8" name="Gráfico 7" descr="Flecha lineal: curva en sentido de las agujas del reloj">
            <a:extLst>
              <a:ext uri="{FF2B5EF4-FFF2-40B4-BE49-F238E27FC236}">
                <a16:creationId xmlns:a16="http://schemas.microsoft.com/office/drawing/2014/main" id="{E5649449-999C-5F42-95C7-2BDE630AB0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994361">
            <a:off x="1428751" y="1434206"/>
            <a:ext cx="914400" cy="914400"/>
          </a:xfrm>
          <a:prstGeom prst="rect">
            <a:avLst/>
          </a:prstGeom>
        </p:spPr>
      </p:pic>
      <p:sp>
        <p:nvSpPr>
          <p:cNvPr id="9" name="Abrir llave 8">
            <a:extLst>
              <a:ext uri="{FF2B5EF4-FFF2-40B4-BE49-F238E27FC236}">
                <a16:creationId xmlns:a16="http://schemas.microsoft.com/office/drawing/2014/main" id="{8CE61ACB-C523-E643-9205-8BC798494C51}"/>
              </a:ext>
            </a:extLst>
          </p:cNvPr>
          <p:cNvSpPr/>
          <p:nvPr/>
        </p:nvSpPr>
        <p:spPr>
          <a:xfrm>
            <a:off x="4600911" y="492394"/>
            <a:ext cx="671513" cy="2320388"/>
          </a:xfrm>
          <a:prstGeom prst="leftBrace">
            <a:avLst>
              <a:gd name="adj1" fmla="val 8333"/>
              <a:gd name="adj2" fmla="val 41995"/>
            </a:avLst>
          </a:prstGeom>
          <a:solidFill>
            <a:schemeClr val="bg1"/>
          </a:solidFill>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0" name="Abrir llave 9">
            <a:extLst>
              <a:ext uri="{FF2B5EF4-FFF2-40B4-BE49-F238E27FC236}">
                <a16:creationId xmlns:a16="http://schemas.microsoft.com/office/drawing/2014/main" id="{C84CA1D6-5F93-0943-8B47-4EC00A742717}"/>
              </a:ext>
            </a:extLst>
          </p:cNvPr>
          <p:cNvSpPr/>
          <p:nvPr/>
        </p:nvSpPr>
        <p:spPr>
          <a:xfrm>
            <a:off x="4663342" y="4195236"/>
            <a:ext cx="671513" cy="2320388"/>
          </a:xfrm>
          <a:prstGeom prst="leftBrace">
            <a:avLst>
              <a:gd name="adj1" fmla="val 8333"/>
              <a:gd name="adj2" fmla="val 51847"/>
            </a:avLst>
          </a:prstGeom>
          <a:solidFill>
            <a:schemeClr val="bg1"/>
          </a:solidFill>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08E2B50E-FA19-6345-B565-9798E99176D6}"/>
              </a:ext>
            </a:extLst>
          </p:cNvPr>
          <p:cNvSpPr txBox="1"/>
          <p:nvPr/>
        </p:nvSpPr>
        <p:spPr>
          <a:xfrm>
            <a:off x="3859596" y="1652588"/>
            <a:ext cx="583814" cy="369332"/>
          </a:xfrm>
          <a:prstGeom prst="rect">
            <a:avLst/>
          </a:prstGeom>
          <a:noFill/>
        </p:spPr>
        <p:txBody>
          <a:bodyPr wrap="none" rtlCol="0">
            <a:spAutoFit/>
          </a:bodyPr>
          <a:lstStyle/>
          <a:p>
            <a:r>
              <a:rPr lang="es-ES" dirty="0"/>
              <a:t>84%</a:t>
            </a:r>
          </a:p>
        </p:txBody>
      </p:sp>
      <p:sp>
        <p:nvSpPr>
          <p:cNvPr id="12" name="CuadroTexto 11">
            <a:extLst>
              <a:ext uri="{FF2B5EF4-FFF2-40B4-BE49-F238E27FC236}">
                <a16:creationId xmlns:a16="http://schemas.microsoft.com/office/drawing/2014/main" id="{7F0AA8AC-EDD9-B54A-AAC0-F1609F805445}"/>
              </a:ext>
            </a:extLst>
          </p:cNvPr>
          <p:cNvSpPr txBox="1"/>
          <p:nvPr/>
        </p:nvSpPr>
        <p:spPr>
          <a:xfrm>
            <a:off x="3859596" y="5653085"/>
            <a:ext cx="583814" cy="369332"/>
          </a:xfrm>
          <a:prstGeom prst="rect">
            <a:avLst/>
          </a:prstGeom>
          <a:noFill/>
        </p:spPr>
        <p:txBody>
          <a:bodyPr wrap="none" rtlCol="0">
            <a:spAutoFit/>
          </a:bodyPr>
          <a:lstStyle/>
          <a:p>
            <a:r>
              <a:rPr lang="es-ES" dirty="0"/>
              <a:t>77%</a:t>
            </a:r>
          </a:p>
        </p:txBody>
      </p:sp>
      <p:grpSp>
        <p:nvGrpSpPr>
          <p:cNvPr id="21" name="Grupo 20">
            <a:extLst>
              <a:ext uri="{FF2B5EF4-FFF2-40B4-BE49-F238E27FC236}">
                <a16:creationId xmlns:a16="http://schemas.microsoft.com/office/drawing/2014/main" id="{FC940F1F-48D2-6846-AC98-453E3E999173}"/>
              </a:ext>
            </a:extLst>
          </p:cNvPr>
          <p:cNvGrpSpPr/>
          <p:nvPr/>
        </p:nvGrpSpPr>
        <p:grpSpPr>
          <a:xfrm>
            <a:off x="5334223" y="595520"/>
            <a:ext cx="922047" cy="2005777"/>
            <a:chOff x="5334223" y="595520"/>
            <a:chExt cx="922047" cy="2005777"/>
          </a:xfrm>
        </p:grpSpPr>
        <p:sp>
          <p:nvSpPr>
            <p:cNvPr id="13" name="CuadroTexto 12">
              <a:extLst>
                <a:ext uri="{FF2B5EF4-FFF2-40B4-BE49-F238E27FC236}">
                  <a16:creationId xmlns:a16="http://schemas.microsoft.com/office/drawing/2014/main" id="{9C862A2F-2AA8-884D-B0B1-00E14EB60291}"/>
                </a:ext>
              </a:extLst>
            </p:cNvPr>
            <p:cNvSpPr txBox="1"/>
            <p:nvPr/>
          </p:nvSpPr>
          <p:spPr>
            <a:xfrm>
              <a:off x="5334223" y="595520"/>
              <a:ext cx="917239" cy="369332"/>
            </a:xfrm>
            <a:prstGeom prst="rect">
              <a:avLst/>
            </a:prstGeom>
            <a:noFill/>
          </p:spPr>
          <p:txBody>
            <a:bodyPr wrap="none" rtlCol="0">
              <a:spAutoFit/>
            </a:bodyPr>
            <a:lstStyle/>
            <a:p>
              <a:r>
                <a:rPr lang="es-ES" dirty="0">
                  <a:solidFill>
                    <a:srgbClr val="FF0000"/>
                  </a:solidFill>
                </a:rPr>
                <a:t>Cribado</a:t>
              </a:r>
            </a:p>
          </p:txBody>
        </p:sp>
        <p:sp>
          <p:nvSpPr>
            <p:cNvPr id="14" name="CuadroTexto 13">
              <a:extLst>
                <a:ext uri="{FF2B5EF4-FFF2-40B4-BE49-F238E27FC236}">
                  <a16:creationId xmlns:a16="http://schemas.microsoft.com/office/drawing/2014/main" id="{EC47206C-6DEE-AF4A-BEB4-651EB968C13F}"/>
                </a:ext>
              </a:extLst>
            </p:cNvPr>
            <p:cNvSpPr txBox="1"/>
            <p:nvPr/>
          </p:nvSpPr>
          <p:spPr>
            <a:xfrm>
              <a:off x="5334223" y="1141002"/>
              <a:ext cx="587020" cy="369332"/>
            </a:xfrm>
            <a:prstGeom prst="rect">
              <a:avLst/>
            </a:prstGeom>
            <a:noFill/>
          </p:spPr>
          <p:txBody>
            <a:bodyPr wrap="none" rtlCol="0">
              <a:spAutoFit/>
            </a:bodyPr>
            <a:lstStyle/>
            <a:p>
              <a:r>
                <a:rPr lang="es-ES" dirty="0">
                  <a:solidFill>
                    <a:srgbClr val="0070C0"/>
                  </a:solidFill>
                </a:rPr>
                <a:t>SOH</a:t>
              </a:r>
            </a:p>
          </p:txBody>
        </p:sp>
        <p:sp>
          <p:nvSpPr>
            <p:cNvPr id="15" name="CuadroTexto 14">
              <a:extLst>
                <a:ext uri="{FF2B5EF4-FFF2-40B4-BE49-F238E27FC236}">
                  <a16:creationId xmlns:a16="http://schemas.microsoft.com/office/drawing/2014/main" id="{9D461F2B-8418-A44C-973C-BF6BB1226620}"/>
                </a:ext>
              </a:extLst>
            </p:cNvPr>
            <p:cNvSpPr txBox="1"/>
            <p:nvPr/>
          </p:nvSpPr>
          <p:spPr>
            <a:xfrm>
              <a:off x="5334223" y="1686484"/>
              <a:ext cx="922047" cy="369332"/>
            </a:xfrm>
            <a:prstGeom prst="rect">
              <a:avLst/>
            </a:prstGeom>
            <a:noFill/>
          </p:spPr>
          <p:txBody>
            <a:bodyPr wrap="none" rtlCol="0">
              <a:spAutoFit/>
            </a:bodyPr>
            <a:lstStyle/>
            <a:p>
              <a:r>
                <a:rPr lang="es-ES" dirty="0">
                  <a:solidFill>
                    <a:schemeClr val="accent1"/>
                  </a:solidFill>
                </a:rPr>
                <a:t>HD baja</a:t>
              </a:r>
            </a:p>
          </p:txBody>
        </p:sp>
        <p:sp>
          <p:nvSpPr>
            <p:cNvPr id="20" name="CuadroTexto 19">
              <a:extLst>
                <a:ext uri="{FF2B5EF4-FFF2-40B4-BE49-F238E27FC236}">
                  <a16:creationId xmlns:a16="http://schemas.microsoft.com/office/drawing/2014/main" id="{F2910A32-2763-CF4B-A353-B8CF8293AE45}"/>
                </a:ext>
              </a:extLst>
            </p:cNvPr>
            <p:cNvSpPr txBox="1"/>
            <p:nvPr/>
          </p:nvSpPr>
          <p:spPr>
            <a:xfrm>
              <a:off x="5334223" y="2231965"/>
              <a:ext cx="902811" cy="369332"/>
            </a:xfrm>
            <a:prstGeom prst="rect">
              <a:avLst/>
            </a:prstGeom>
            <a:noFill/>
          </p:spPr>
          <p:txBody>
            <a:bodyPr wrap="none" rtlCol="0">
              <a:spAutoFit/>
            </a:bodyPr>
            <a:lstStyle/>
            <a:p>
              <a:r>
                <a:rPr lang="es-ES" dirty="0">
                  <a:solidFill>
                    <a:srgbClr val="0070C0"/>
                  </a:solidFill>
                </a:rPr>
                <a:t>Anemia</a:t>
              </a:r>
            </a:p>
          </p:txBody>
        </p:sp>
      </p:grpSp>
      <p:grpSp>
        <p:nvGrpSpPr>
          <p:cNvPr id="23" name="Grupo 22">
            <a:extLst>
              <a:ext uri="{FF2B5EF4-FFF2-40B4-BE49-F238E27FC236}">
                <a16:creationId xmlns:a16="http://schemas.microsoft.com/office/drawing/2014/main" id="{9C4F71C4-D5EE-AD43-AF2C-1A0153FCD3D7}"/>
              </a:ext>
            </a:extLst>
          </p:cNvPr>
          <p:cNvGrpSpPr/>
          <p:nvPr/>
        </p:nvGrpSpPr>
        <p:grpSpPr>
          <a:xfrm>
            <a:off x="5165024" y="4310634"/>
            <a:ext cx="1755609" cy="2081115"/>
            <a:chOff x="5165024" y="4310634"/>
            <a:chExt cx="1755609" cy="2081115"/>
          </a:xfrm>
        </p:grpSpPr>
        <p:sp>
          <p:nvSpPr>
            <p:cNvPr id="17" name="CuadroTexto 16">
              <a:extLst>
                <a:ext uri="{FF2B5EF4-FFF2-40B4-BE49-F238E27FC236}">
                  <a16:creationId xmlns:a16="http://schemas.microsoft.com/office/drawing/2014/main" id="{65463B10-1150-884E-BA29-56EAD5EAEBE8}"/>
                </a:ext>
              </a:extLst>
            </p:cNvPr>
            <p:cNvSpPr txBox="1"/>
            <p:nvPr/>
          </p:nvSpPr>
          <p:spPr>
            <a:xfrm>
              <a:off x="5165024" y="4310634"/>
              <a:ext cx="1755609" cy="369332"/>
            </a:xfrm>
            <a:prstGeom prst="rect">
              <a:avLst/>
            </a:prstGeom>
            <a:noFill/>
          </p:spPr>
          <p:txBody>
            <a:bodyPr wrap="none" rtlCol="0">
              <a:spAutoFit/>
            </a:bodyPr>
            <a:lstStyle/>
            <a:p>
              <a:r>
                <a:rPr lang="es-ES" dirty="0">
                  <a:solidFill>
                    <a:srgbClr val="FF0000"/>
                  </a:solidFill>
                </a:rPr>
                <a:t>Dolor abdominal</a:t>
              </a:r>
            </a:p>
          </p:txBody>
        </p:sp>
        <p:sp>
          <p:nvSpPr>
            <p:cNvPr id="18" name="CuadroTexto 17">
              <a:extLst>
                <a:ext uri="{FF2B5EF4-FFF2-40B4-BE49-F238E27FC236}">
                  <a16:creationId xmlns:a16="http://schemas.microsoft.com/office/drawing/2014/main" id="{24280C75-3A97-6949-A2C6-249D74744DC3}"/>
                </a:ext>
              </a:extLst>
            </p:cNvPr>
            <p:cNvSpPr txBox="1"/>
            <p:nvPr/>
          </p:nvSpPr>
          <p:spPr>
            <a:xfrm>
              <a:off x="5165024" y="4881228"/>
              <a:ext cx="874150" cy="369332"/>
            </a:xfrm>
            <a:prstGeom prst="rect">
              <a:avLst/>
            </a:prstGeom>
            <a:noFill/>
          </p:spPr>
          <p:txBody>
            <a:bodyPr wrap="none" rtlCol="0">
              <a:spAutoFit/>
            </a:bodyPr>
            <a:lstStyle/>
            <a:p>
              <a:r>
                <a:rPr lang="es-ES" dirty="0"/>
                <a:t>Diarrea</a:t>
              </a:r>
            </a:p>
          </p:txBody>
        </p:sp>
        <p:sp>
          <p:nvSpPr>
            <p:cNvPr id="19" name="CuadroTexto 18">
              <a:extLst>
                <a:ext uri="{FF2B5EF4-FFF2-40B4-BE49-F238E27FC236}">
                  <a16:creationId xmlns:a16="http://schemas.microsoft.com/office/drawing/2014/main" id="{E210B52C-D283-6B45-97CC-9BB31473D09B}"/>
                </a:ext>
              </a:extLst>
            </p:cNvPr>
            <p:cNvSpPr txBox="1"/>
            <p:nvPr/>
          </p:nvSpPr>
          <p:spPr>
            <a:xfrm>
              <a:off x="5165024" y="5451822"/>
              <a:ext cx="951799" cy="369332"/>
            </a:xfrm>
            <a:prstGeom prst="rect">
              <a:avLst/>
            </a:prstGeom>
            <a:noFill/>
          </p:spPr>
          <p:txBody>
            <a:bodyPr wrap="none" rtlCol="0">
              <a:spAutoFit/>
            </a:bodyPr>
            <a:lstStyle/>
            <a:p>
              <a:r>
                <a:rPr lang="es-ES" dirty="0"/>
                <a:t>Vómitos</a:t>
              </a:r>
            </a:p>
          </p:txBody>
        </p:sp>
        <p:sp>
          <p:nvSpPr>
            <p:cNvPr id="22" name="CuadroTexto 21">
              <a:extLst>
                <a:ext uri="{FF2B5EF4-FFF2-40B4-BE49-F238E27FC236}">
                  <a16:creationId xmlns:a16="http://schemas.microsoft.com/office/drawing/2014/main" id="{70615FA0-6A03-FD4D-82F5-C54B9A92818F}"/>
                </a:ext>
              </a:extLst>
            </p:cNvPr>
            <p:cNvSpPr txBox="1"/>
            <p:nvPr/>
          </p:nvSpPr>
          <p:spPr>
            <a:xfrm>
              <a:off x="5165024" y="6022417"/>
              <a:ext cx="1690143" cy="369332"/>
            </a:xfrm>
            <a:prstGeom prst="rect">
              <a:avLst/>
            </a:prstGeom>
            <a:noFill/>
          </p:spPr>
          <p:txBody>
            <a:bodyPr wrap="none" rtlCol="0">
              <a:spAutoFit/>
            </a:bodyPr>
            <a:lstStyle/>
            <a:p>
              <a:r>
                <a:rPr lang="es-ES" dirty="0"/>
                <a:t>Pérdida de peso</a:t>
              </a:r>
            </a:p>
          </p:txBody>
        </p:sp>
      </p:grpSp>
      <p:sp>
        <p:nvSpPr>
          <p:cNvPr id="24" name="Rectángulo 23">
            <a:extLst>
              <a:ext uri="{FF2B5EF4-FFF2-40B4-BE49-F238E27FC236}">
                <a16:creationId xmlns:a16="http://schemas.microsoft.com/office/drawing/2014/main" id="{A304A3CA-9F76-264D-BBAF-5350D052954A}"/>
              </a:ext>
            </a:extLst>
          </p:cNvPr>
          <p:cNvSpPr/>
          <p:nvPr/>
        </p:nvSpPr>
        <p:spPr>
          <a:xfrm>
            <a:off x="7356849" y="1281375"/>
            <a:ext cx="1757363" cy="5857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Hallazgos</a:t>
            </a:r>
          </a:p>
        </p:txBody>
      </p:sp>
      <p:sp>
        <p:nvSpPr>
          <p:cNvPr id="26" name="Rectángulo 25">
            <a:extLst>
              <a:ext uri="{FF2B5EF4-FFF2-40B4-BE49-F238E27FC236}">
                <a16:creationId xmlns:a16="http://schemas.microsoft.com/office/drawing/2014/main" id="{73375463-6764-DE49-BAC4-01A43F23C322}"/>
              </a:ext>
            </a:extLst>
          </p:cNvPr>
          <p:cNvSpPr/>
          <p:nvPr/>
        </p:nvSpPr>
        <p:spPr>
          <a:xfrm>
            <a:off x="7356849" y="4995375"/>
            <a:ext cx="1757363" cy="5857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Hallazgos</a:t>
            </a:r>
          </a:p>
        </p:txBody>
      </p:sp>
      <p:pic>
        <p:nvPicPr>
          <p:cNvPr id="27" name="Imagen 26" descr="Imagen que contiene dibujo&#10;&#10;Descripción generada automáticamente">
            <a:extLst>
              <a:ext uri="{FF2B5EF4-FFF2-40B4-BE49-F238E27FC236}">
                <a16:creationId xmlns:a16="http://schemas.microsoft.com/office/drawing/2014/main" id="{5834D927-3F7E-EB46-91A7-E690DE4380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4212" y="108694"/>
            <a:ext cx="1346678" cy="1356297"/>
          </a:xfrm>
          <a:prstGeom prst="rect">
            <a:avLst/>
          </a:prstGeom>
        </p:spPr>
      </p:pic>
      <p:pic>
        <p:nvPicPr>
          <p:cNvPr id="28" name="Imagen 27" descr="Imagen que contiene dibujo&#10;&#10;Descripción generada automáticamente">
            <a:extLst>
              <a:ext uri="{FF2B5EF4-FFF2-40B4-BE49-F238E27FC236}">
                <a16:creationId xmlns:a16="http://schemas.microsoft.com/office/drawing/2014/main" id="{7E289922-FD38-3C44-9A2D-6B04C44EE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4212" y="3437323"/>
            <a:ext cx="1346678" cy="1356297"/>
          </a:xfrm>
          <a:prstGeom prst="rect">
            <a:avLst/>
          </a:prstGeom>
        </p:spPr>
      </p:pic>
      <p:pic>
        <p:nvPicPr>
          <p:cNvPr id="29" name="Imagen 28" descr="Imagen que contiene dibujo&#10;&#10;Descripción generada automáticamente">
            <a:extLst>
              <a:ext uri="{FF2B5EF4-FFF2-40B4-BE49-F238E27FC236}">
                <a16:creationId xmlns:a16="http://schemas.microsoft.com/office/drawing/2014/main" id="{03A320B3-783C-904F-8F1E-9729A3CA89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0726" y="1891406"/>
            <a:ext cx="1053649" cy="1119502"/>
          </a:xfrm>
          <a:prstGeom prst="rect">
            <a:avLst/>
          </a:prstGeom>
        </p:spPr>
      </p:pic>
      <p:pic>
        <p:nvPicPr>
          <p:cNvPr id="30" name="Imagen 29" descr="Imagen que contiene dibujo&#10;&#10;Descripción generada automáticamente">
            <a:extLst>
              <a:ext uri="{FF2B5EF4-FFF2-40B4-BE49-F238E27FC236}">
                <a16:creationId xmlns:a16="http://schemas.microsoft.com/office/drawing/2014/main" id="{FC7E35CA-6BB9-354D-B8B6-9483FD497A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1836" y="5220036"/>
            <a:ext cx="1175288" cy="1248743"/>
          </a:xfrm>
          <a:prstGeom prst="rect">
            <a:avLst/>
          </a:prstGeom>
        </p:spPr>
      </p:pic>
      <p:sp>
        <p:nvSpPr>
          <p:cNvPr id="31" name="CuadroTexto 30">
            <a:extLst>
              <a:ext uri="{FF2B5EF4-FFF2-40B4-BE49-F238E27FC236}">
                <a16:creationId xmlns:a16="http://schemas.microsoft.com/office/drawing/2014/main" id="{3586B793-E232-B64E-95EE-310DF978AE58}"/>
              </a:ext>
            </a:extLst>
          </p:cNvPr>
          <p:cNvSpPr txBox="1"/>
          <p:nvPr/>
        </p:nvSpPr>
        <p:spPr>
          <a:xfrm>
            <a:off x="11244011" y="602176"/>
            <a:ext cx="583814" cy="369332"/>
          </a:xfrm>
          <a:prstGeom prst="rect">
            <a:avLst/>
          </a:prstGeom>
          <a:solidFill>
            <a:schemeClr val="accent1"/>
          </a:solidFill>
          <a:ln>
            <a:solidFill>
              <a:schemeClr val="tx1"/>
            </a:solidFill>
          </a:ln>
        </p:spPr>
        <p:txBody>
          <a:bodyPr wrap="none" rtlCol="0">
            <a:spAutoFit/>
          </a:bodyPr>
          <a:lstStyle/>
          <a:p>
            <a:r>
              <a:rPr lang="es-ES" dirty="0">
                <a:solidFill>
                  <a:schemeClr val="bg1"/>
                </a:solidFill>
              </a:rPr>
              <a:t>85%</a:t>
            </a:r>
          </a:p>
        </p:txBody>
      </p:sp>
      <p:sp>
        <p:nvSpPr>
          <p:cNvPr id="32" name="CuadroTexto 31">
            <a:extLst>
              <a:ext uri="{FF2B5EF4-FFF2-40B4-BE49-F238E27FC236}">
                <a16:creationId xmlns:a16="http://schemas.microsoft.com/office/drawing/2014/main" id="{0CB04876-5EE2-6948-A03E-411FEB60199B}"/>
              </a:ext>
            </a:extLst>
          </p:cNvPr>
          <p:cNvSpPr txBox="1"/>
          <p:nvPr/>
        </p:nvSpPr>
        <p:spPr>
          <a:xfrm>
            <a:off x="11244011" y="2221241"/>
            <a:ext cx="583814" cy="369332"/>
          </a:xfrm>
          <a:prstGeom prst="rect">
            <a:avLst/>
          </a:prstGeom>
          <a:solidFill>
            <a:schemeClr val="accent1"/>
          </a:solidFill>
          <a:ln>
            <a:solidFill>
              <a:schemeClr val="tx1"/>
            </a:solidFill>
          </a:ln>
        </p:spPr>
        <p:txBody>
          <a:bodyPr wrap="none" rtlCol="0">
            <a:spAutoFit/>
          </a:bodyPr>
          <a:lstStyle/>
          <a:p>
            <a:r>
              <a:rPr lang="es-ES" dirty="0">
                <a:solidFill>
                  <a:schemeClr val="bg1"/>
                </a:solidFill>
              </a:rPr>
              <a:t>70%</a:t>
            </a:r>
          </a:p>
        </p:txBody>
      </p:sp>
      <p:sp>
        <p:nvSpPr>
          <p:cNvPr id="33" name="CuadroTexto 32">
            <a:extLst>
              <a:ext uri="{FF2B5EF4-FFF2-40B4-BE49-F238E27FC236}">
                <a16:creationId xmlns:a16="http://schemas.microsoft.com/office/drawing/2014/main" id="{B6920C6D-99D3-474F-96AD-F3E4E1019827}"/>
              </a:ext>
            </a:extLst>
          </p:cNvPr>
          <p:cNvSpPr txBox="1"/>
          <p:nvPr/>
        </p:nvSpPr>
        <p:spPr>
          <a:xfrm>
            <a:off x="11244011" y="3968618"/>
            <a:ext cx="583814" cy="369332"/>
          </a:xfrm>
          <a:prstGeom prst="rect">
            <a:avLst/>
          </a:prstGeom>
          <a:solidFill>
            <a:srgbClr val="FF0000"/>
          </a:solidFill>
          <a:ln>
            <a:solidFill>
              <a:schemeClr val="tx1"/>
            </a:solidFill>
          </a:ln>
        </p:spPr>
        <p:txBody>
          <a:bodyPr wrap="none" rtlCol="0">
            <a:spAutoFit/>
          </a:bodyPr>
          <a:lstStyle/>
          <a:p>
            <a:r>
              <a:rPr lang="es-ES" dirty="0">
                <a:solidFill>
                  <a:schemeClr val="bg1"/>
                </a:solidFill>
              </a:rPr>
              <a:t>25%</a:t>
            </a:r>
          </a:p>
        </p:txBody>
      </p:sp>
      <p:sp>
        <p:nvSpPr>
          <p:cNvPr id="34" name="CuadroTexto 33">
            <a:extLst>
              <a:ext uri="{FF2B5EF4-FFF2-40B4-BE49-F238E27FC236}">
                <a16:creationId xmlns:a16="http://schemas.microsoft.com/office/drawing/2014/main" id="{48151ABB-5B69-F64D-A500-A438533479C8}"/>
              </a:ext>
            </a:extLst>
          </p:cNvPr>
          <p:cNvSpPr txBox="1"/>
          <p:nvPr/>
        </p:nvSpPr>
        <p:spPr>
          <a:xfrm>
            <a:off x="11244011" y="5632933"/>
            <a:ext cx="583814" cy="369332"/>
          </a:xfrm>
          <a:prstGeom prst="rect">
            <a:avLst/>
          </a:prstGeom>
          <a:solidFill>
            <a:srgbClr val="FF0000"/>
          </a:solidFill>
          <a:ln>
            <a:solidFill>
              <a:schemeClr val="tx1"/>
            </a:solidFill>
          </a:ln>
        </p:spPr>
        <p:txBody>
          <a:bodyPr wrap="none" rtlCol="0">
            <a:spAutoFit/>
          </a:bodyPr>
          <a:lstStyle/>
          <a:p>
            <a:r>
              <a:rPr lang="es-ES" dirty="0">
                <a:solidFill>
                  <a:schemeClr val="bg1"/>
                </a:solidFill>
              </a:rPr>
              <a:t>10%</a:t>
            </a:r>
          </a:p>
        </p:txBody>
      </p:sp>
      <p:pic>
        <p:nvPicPr>
          <p:cNvPr id="36" name="Gráfico 35" descr="Flecha girada a la derecha">
            <a:extLst>
              <a:ext uri="{FF2B5EF4-FFF2-40B4-BE49-F238E27FC236}">
                <a16:creationId xmlns:a16="http://schemas.microsoft.com/office/drawing/2014/main" id="{40C60012-ED53-6B40-B5CB-59E46C586F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0043" y="3941018"/>
            <a:ext cx="457200" cy="457200"/>
          </a:xfrm>
          <a:prstGeom prst="rect">
            <a:avLst/>
          </a:prstGeom>
        </p:spPr>
      </p:pic>
      <p:pic>
        <p:nvPicPr>
          <p:cNvPr id="37" name="Gráfico 36" descr="Flecha girada a la derecha">
            <a:extLst>
              <a:ext uri="{FF2B5EF4-FFF2-40B4-BE49-F238E27FC236}">
                <a16:creationId xmlns:a16="http://schemas.microsoft.com/office/drawing/2014/main" id="{180A916B-E053-424E-B838-64692647AB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23548" y="5605333"/>
            <a:ext cx="457200" cy="457200"/>
          </a:xfrm>
          <a:prstGeom prst="rect">
            <a:avLst/>
          </a:prstGeom>
        </p:spPr>
      </p:pic>
    </p:spTree>
    <p:extLst>
      <p:ext uri="{BB962C8B-B14F-4D97-AF65-F5344CB8AC3E}">
        <p14:creationId xmlns:p14="http://schemas.microsoft.com/office/powerpoint/2010/main" val="158901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A304A3CA-9F76-264D-BBAF-5350D052954A}"/>
              </a:ext>
            </a:extLst>
          </p:cNvPr>
          <p:cNvSpPr/>
          <p:nvPr/>
        </p:nvSpPr>
        <p:spPr>
          <a:xfrm>
            <a:off x="5217318" y="414339"/>
            <a:ext cx="1757363" cy="5857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Hallazgos</a:t>
            </a:r>
          </a:p>
        </p:txBody>
      </p:sp>
      <p:sp>
        <p:nvSpPr>
          <p:cNvPr id="26" name="Rectángulo 25">
            <a:extLst>
              <a:ext uri="{FF2B5EF4-FFF2-40B4-BE49-F238E27FC236}">
                <a16:creationId xmlns:a16="http://schemas.microsoft.com/office/drawing/2014/main" id="{73375463-6764-DE49-BAC4-01A43F23C322}"/>
              </a:ext>
            </a:extLst>
          </p:cNvPr>
          <p:cNvSpPr/>
          <p:nvPr/>
        </p:nvSpPr>
        <p:spPr>
          <a:xfrm>
            <a:off x="1289531" y="1559620"/>
            <a:ext cx="1757363" cy="585787"/>
          </a:xfrm>
          <a:prstGeom prst="rect">
            <a:avLst/>
          </a:prstGeom>
          <a:solidFill>
            <a:schemeClr val="accent5"/>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Tratamiento</a:t>
            </a:r>
          </a:p>
        </p:txBody>
      </p:sp>
      <p:sp>
        <p:nvSpPr>
          <p:cNvPr id="25" name="Rectángulo 24">
            <a:extLst>
              <a:ext uri="{FF2B5EF4-FFF2-40B4-BE49-F238E27FC236}">
                <a16:creationId xmlns:a16="http://schemas.microsoft.com/office/drawing/2014/main" id="{07E47BF7-0C2B-2142-968A-BA9E3081C0BB}"/>
              </a:ext>
            </a:extLst>
          </p:cNvPr>
          <p:cNvSpPr/>
          <p:nvPr/>
        </p:nvSpPr>
        <p:spPr>
          <a:xfrm>
            <a:off x="9145106" y="1559619"/>
            <a:ext cx="1757363" cy="585787"/>
          </a:xfrm>
          <a:prstGeom prst="rect">
            <a:avLst/>
          </a:prstGeom>
          <a:solidFill>
            <a:schemeClr val="accent5"/>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Prueba</a:t>
            </a:r>
          </a:p>
        </p:txBody>
      </p:sp>
      <p:pic>
        <p:nvPicPr>
          <p:cNvPr id="37" name="Gráfico 36" descr="Flechas de cheurón">
            <a:extLst>
              <a:ext uri="{FF2B5EF4-FFF2-40B4-BE49-F238E27FC236}">
                <a16:creationId xmlns:a16="http://schemas.microsoft.com/office/drawing/2014/main" id="{0642B2AE-2E8E-1F40-8F54-CB0CBEF069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60281" y="1395314"/>
            <a:ext cx="914400" cy="914400"/>
          </a:xfrm>
          <a:prstGeom prst="rect">
            <a:avLst/>
          </a:prstGeom>
        </p:spPr>
      </p:pic>
      <p:pic>
        <p:nvPicPr>
          <p:cNvPr id="39" name="Gráfico 38" descr="Flechas de cheurón RTL">
            <a:extLst>
              <a:ext uri="{FF2B5EF4-FFF2-40B4-BE49-F238E27FC236}">
                <a16:creationId xmlns:a16="http://schemas.microsoft.com/office/drawing/2014/main" id="{C224E1CD-4EC3-064F-B016-742041FCB6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1600" y="1395314"/>
            <a:ext cx="914400" cy="914400"/>
          </a:xfrm>
          <a:prstGeom prst="rect">
            <a:avLst/>
          </a:prstGeom>
        </p:spPr>
      </p:pic>
      <p:pic>
        <p:nvPicPr>
          <p:cNvPr id="50" name="Imagen 49">
            <a:extLst>
              <a:ext uri="{FF2B5EF4-FFF2-40B4-BE49-F238E27FC236}">
                <a16:creationId xmlns:a16="http://schemas.microsoft.com/office/drawing/2014/main" id="{D4DFF1EE-DFE8-6E42-8605-D1985D3795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9013" y="3279786"/>
            <a:ext cx="466059" cy="466059"/>
          </a:xfrm>
          <a:prstGeom prst="rect">
            <a:avLst/>
          </a:prstGeom>
        </p:spPr>
      </p:pic>
      <p:pic>
        <p:nvPicPr>
          <p:cNvPr id="54" name="Imagen 53">
            <a:extLst>
              <a:ext uri="{FF2B5EF4-FFF2-40B4-BE49-F238E27FC236}">
                <a16:creationId xmlns:a16="http://schemas.microsoft.com/office/drawing/2014/main" id="{956730C6-0161-2C42-B39B-953028949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544" y="5217071"/>
            <a:ext cx="466059" cy="466059"/>
          </a:xfrm>
          <a:prstGeom prst="rect">
            <a:avLst/>
          </a:prstGeom>
        </p:spPr>
      </p:pic>
      <p:sp>
        <p:nvSpPr>
          <p:cNvPr id="56" name="CuadroTexto 55">
            <a:extLst>
              <a:ext uri="{FF2B5EF4-FFF2-40B4-BE49-F238E27FC236}">
                <a16:creationId xmlns:a16="http://schemas.microsoft.com/office/drawing/2014/main" id="{BB1523A0-F20B-2145-9714-676C4604D114}"/>
              </a:ext>
            </a:extLst>
          </p:cNvPr>
          <p:cNvSpPr txBox="1"/>
          <p:nvPr/>
        </p:nvSpPr>
        <p:spPr>
          <a:xfrm>
            <a:off x="975730" y="2657734"/>
            <a:ext cx="2503827" cy="400110"/>
          </a:xfrm>
          <a:prstGeom prst="rect">
            <a:avLst/>
          </a:prstGeom>
          <a:noFill/>
        </p:spPr>
        <p:txBody>
          <a:bodyPr wrap="none" rtlCol="0">
            <a:spAutoFit/>
          </a:bodyPr>
          <a:lstStyle/>
          <a:p>
            <a:r>
              <a:rPr lang="es-ES" sz="2000" b="1" dirty="0"/>
              <a:t>Diagnostico definitivo</a:t>
            </a:r>
          </a:p>
        </p:txBody>
      </p:sp>
      <p:sp>
        <p:nvSpPr>
          <p:cNvPr id="57" name="CuadroTexto 56">
            <a:extLst>
              <a:ext uri="{FF2B5EF4-FFF2-40B4-BE49-F238E27FC236}">
                <a16:creationId xmlns:a16="http://schemas.microsoft.com/office/drawing/2014/main" id="{078FDE70-C9F1-5A43-8C7F-EED692A827A8}"/>
              </a:ext>
            </a:extLst>
          </p:cNvPr>
          <p:cNvSpPr txBox="1"/>
          <p:nvPr/>
        </p:nvSpPr>
        <p:spPr>
          <a:xfrm>
            <a:off x="8815388" y="2571308"/>
            <a:ext cx="2996911" cy="400110"/>
          </a:xfrm>
          <a:prstGeom prst="rect">
            <a:avLst/>
          </a:prstGeom>
          <a:noFill/>
        </p:spPr>
        <p:txBody>
          <a:bodyPr wrap="none" rtlCol="0">
            <a:spAutoFit/>
          </a:bodyPr>
          <a:lstStyle/>
          <a:p>
            <a:r>
              <a:rPr lang="es-ES" sz="2000" b="1" dirty="0"/>
              <a:t>Estudios complementarios</a:t>
            </a:r>
          </a:p>
        </p:txBody>
      </p:sp>
      <p:sp>
        <p:nvSpPr>
          <p:cNvPr id="59" name="Rectángulo 58">
            <a:extLst>
              <a:ext uri="{FF2B5EF4-FFF2-40B4-BE49-F238E27FC236}">
                <a16:creationId xmlns:a16="http://schemas.microsoft.com/office/drawing/2014/main" id="{C439C010-BEDE-CF45-8BF5-30240E313C2E}"/>
              </a:ext>
            </a:extLst>
          </p:cNvPr>
          <p:cNvSpPr/>
          <p:nvPr/>
        </p:nvSpPr>
        <p:spPr>
          <a:xfrm>
            <a:off x="5217317" y="3429000"/>
            <a:ext cx="1757363" cy="585787"/>
          </a:xfrm>
          <a:prstGeom prst="rect">
            <a:avLst/>
          </a:prstGeom>
          <a:solidFill>
            <a:srgbClr val="B02E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No evaluado</a:t>
            </a:r>
          </a:p>
        </p:txBody>
      </p:sp>
      <p:pic>
        <p:nvPicPr>
          <p:cNvPr id="60" name="Gráfico 59" descr="Flechas de cheurón">
            <a:extLst>
              <a:ext uri="{FF2B5EF4-FFF2-40B4-BE49-F238E27FC236}">
                <a16:creationId xmlns:a16="http://schemas.microsoft.com/office/drawing/2014/main" id="{1EEC4342-DA54-F74D-8239-26B2C49A2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5576906" y="2247702"/>
            <a:ext cx="914400" cy="914400"/>
          </a:xfrm>
          <a:prstGeom prst="rect">
            <a:avLst/>
          </a:prstGeom>
        </p:spPr>
      </p:pic>
      <p:sp>
        <p:nvSpPr>
          <p:cNvPr id="63" name="CuadroTexto 62">
            <a:extLst>
              <a:ext uri="{FF2B5EF4-FFF2-40B4-BE49-F238E27FC236}">
                <a16:creationId xmlns:a16="http://schemas.microsoft.com/office/drawing/2014/main" id="{1BD2B266-9CE1-E440-9CA1-57CCEE35497C}"/>
              </a:ext>
            </a:extLst>
          </p:cNvPr>
          <p:cNvSpPr txBox="1"/>
          <p:nvPr/>
        </p:nvSpPr>
        <p:spPr>
          <a:xfrm>
            <a:off x="975603" y="3521838"/>
            <a:ext cx="1936428" cy="400110"/>
          </a:xfrm>
          <a:prstGeom prst="rect">
            <a:avLst/>
          </a:prstGeom>
          <a:noFill/>
        </p:spPr>
        <p:txBody>
          <a:bodyPr wrap="none" rtlCol="0">
            <a:spAutoFit/>
          </a:bodyPr>
          <a:lstStyle/>
          <a:p>
            <a:r>
              <a:rPr lang="es-ES" sz="2000" dirty="0">
                <a:solidFill>
                  <a:schemeClr val="accent1"/>
                </a:solidFill>
              </a:rPr>
              <a:t>Pólipo sigmoides</a:t>
            </a:r>
          </a:p>
        </p:txBody>
      </p:sp>
      <p:sp>
        <p:nvSpPr>
          <p:cNvPr id="64" name="CuadroTexto 63">
            <a:extLst>
              <a:ext uri="{FF2B5EF4-FFF2-40B4-BE49-F238E27FC236}">
                <a16:creationId xmlns:a16="http://schemas.microsoft.com/office/drawing/2014/main" id="{6BC73420-B071-BD4C-84A0-F11F60F8193E}"/>
              </a:ext>
            </a:extLst>
          </p:cNvPr>
          <p:cNvSpPr txBox="1"/>
          <p:nvPr/>
        </p:nvSpPr>
        <p:spPr>
          <a:xfrm>
            <a:off x="8840131" y="3397320"/>
            <a:ext cx="1050609" cy="400110"/>
          </a:xfrm>
          <a:prstGeom prst="rect">
            <a:avLst/>
          </a:prstGeom>
          <a:noFill/>
        </p:spPr>
        <p:txBody>
          <a:bodyPr wrap="none" rtlCol="0">
            <a:spAutoFit/>
          </a:bodyPr>
          <a:lstStyle/>
          <a:p>
            <a:r>
              <a:rPr lang="es-ES" sz="2000" dirty="0">
                <a:solidFill>
                  <a:schemeClr val="accent1"/>
                </a:solidFill>
              </a:rPr>
              <a:t>Gastritis</a:t>
            </a:r>
          </a:p>
        </p:txBody>
      </p:sp>
      <p:sp>
        <p:nvSpPr>
          <p:cNvPr id="67" name="CuadroTexto 66">
            <a:extLst>
              <a:ext uri="{FF2B5EF4-FFF2-40B4-BE49-F238E27FC236}">
                <a16:creationId xmlns:a16="http://schemas.microsoft.com/office/drawing/2014/main" id="{B5325DF1-8FEF-6B4C-8735-811111A009D6}"/>
              </a:ext>
            </a:extLst>
          </p:cNvPr>
          <p:cNvSpPr txBox="1"/>
          <p:nvPr/>
        </p:nvSpPr>
        <p:spPr>
          <a:xfrm>
            <a:off x="8840131" y="4305688"/>
            <a:ext cx="2323649" cy="400110"/>
          </a:xfrm>
          <a:prstGeom prst="rect">
            <a:avLst/>
          </a:prstGeom>
          <a:noFill/>
        </p:spPr>
        <p:txBody>
          <a:bodyPr wrap="none" rtlCol="0">
            <a:spAutoFit/>
          </a:bodyPr>
          <a:lstStyle/>
          <a:p>
            <a:r>
              <a:rPr lang="es-ES" sz="2000" dirty="0">
                <a:solidFill>
                  <a:schemeClr val="accent1"/>
                </a:solidFill>
              </a:rPr>
              <a:t>Esofagitis por reflujo</a:t>
            </a:r>
          </a:p>
        </p:txBody>
      </p:sp>
      <p:sp>
        <p:nvSpPr>
          <p:cNvPr id="73" name="CuadroTexto 72">
            <a:extLst>
              <a:ext uri="{FF2B5EF4-FFF2-40B4-BE49-F238E27FC236}">
                <a16:creationId xmlns:a16="http://schemas.microsoft.com/office/drawing/2014/main" id="{9D44E4BE-7B1A-CD4F-ACA0-A9C6E61C985D}"/>
              </a:ext>
            </a:extLst>
          </p:cNvPr>
          <p:cNvSpPr txBox="1"/>
          <p:nvPr/>
        </p:nvSpPr>
        <p:spPr>
          <a:xfrm>
            <a:off x="8888318" y="5214057"/>
            <a:ext cx="2004844" cy="400110"/>
          </a:xfrm>
          <a:prstGeom prst="rect">
            <a:avLst/>
          </a:prstGeom>
          <a:noFill/>
        </p:spPr>
        <p:txBody>
          <a:bodyPr wrap="none" rtlCol="0">
            <a:spAutoFit/>
          </a:bodyPr>
          <a:lstStyle/>
          <a:p>
            <a:r>
              <a:rPr lang="es-ES" sz="2000" dirty="0">
                <a:solidFill>
                  <a:schemeClr val="accent1"/>
                </a:solidFill>
              </a:rPr>
              <a:t>Erosiones yeyuno</a:t>
            </a:r>
          </a:p>
        </p:txBody>
      </p:sp>
      <p:sp>
        <p:nvSpPr>
          <p:cNvPr id="75" name="CuadroTexto 74">
            <a:extLst>
              <a:ext uri="{FF2B5EF4-FFF2-40B4-BE49-F238E27FC236}">
                <a16:creationId xmlns:a16="http://schemas.microsoft.com/office/drawing/2014/main" id="{B418C25A-4CED-DC4B-AD1B-C3F61107DEDC}"/>
              </a:ext>
            </a:extLst>
          </p:cNvPr>
          <p:cNvSpPr txBox="1"/>
          <p:nvPr/>
        </p:nvSpPr>
        <p:spPr>
          <a:xfrm>
            <a:off x="946146" y="4401331"/>
            <a:ext cx="1546321" cy="400110"/>
          </a:xfrm>
          <a:prstGeom prst="rect">
            <a:avLst/>
          </a:prstGeom>
          <a:noFill/>
        </p:spPr>
        <p:txBody>
          <a:bodyPr wrap="none" rtlCol="0">
            <a:spAutoFit/>
          </a:bodyPr>
          <a:lstStyle/>
          <a:p>
            <a:r>
              <a:rPr lang="es-ES" sz="2000" dirty="0">
                <a:solidFill>
                  <a:schemeClr val="accent1"/>
                </a:solidFill>
              </a:rPr>
              <a:t>Hemorroides</a:t>
            </a:r>
          </a:p>
        </p:txBody>
      </p:sp>
      <p:sp>
        <p:nvSpPr>
          <p:cNvPr id="77" name="CuadroTexto 76">
            <a:extLst>
              <a:ext uri="{FF2B5EF4-FFF2-40B4-BE49-F238E27FC236}">
                <a16:creationId xmlns:a16="http://schemas.microsoft.com/office/drawing/2014/main" id="{4BC5F377-DBDC-3347-9EB9-317BFB520FAD}"/>
              </a:ext>
            </a:extLst>
          </p:cNvPr>
          <p:cNvSpPr txBox="1"/>
          <p:nvPr/>
        </p:nvSpPr>
        <p:spPr>
          <a:xfrm>
            <a:off x="975603" y="5265435"/>
            <a:ext cx="2044342" cy="400110"/>
          </a:xfrm>
          <a:prstGeom prst="rect">
            <a:avLst/>
          </a:prstGeom>
          <a:noFill/>
        </p:spPr>
        <p:txBody>
          <a:bodyPr wrap="none" rtlCol="0">
            <a:spAutoFit/>
          </a:bodyPr>
          <a:lstStyle/>
          <a:p>
            <a:r>
              <a:rPr lang="es-ES" sz="2000" dirty="0">
                <a:solidFill>
                  <a:schemeClr val="accent1"/>
                </a:solidFill>
              </a:rPr>
              <a:t>Divertículos colon</a:t>
            </a:r>
          </a:p>
        </p:txBody>
      </p:sp>
      <p:sp>
        <p:nvSpPr>
          <p:cNvPr id="78" name="CuadroTexto 77">
            <a:extLst>
              <a:ext uri="{FF2B5EF4-FFF2-40B4-BE49-F238E27FC236}">
                <a16:creationId xmlns:a16="http://schemas.microsoft.com/office/drawing/2014/main" id="{5C0EDAC1-0660-DB43-B6AD-CF6415798CF9}"/>
              </a:ext>
            </a:extLst>
          </p:cNvPr>
          <p:cNvSpPr txBox="1"/>
          <p:nvPr/>
        </p:nvSpPr>
        <p:spPr>
          <a:xfrm>
            <a:off x="10953947" y="1471370"/>
            <a:ext cx="583814" cy="369332"/>
          </a:xfrm>
          <a:prstGeom prst="rect">
            <a:avLst/>
          </a:prstGeom>
          <a:noFill/>
        </p:spPr>
        <p:txBody>
          <a:bodyPr wrap="none" rtlCol="0">
            <a:spAutoFit/>
          </a:bodyPr>
          <a:lstStyle/>
          <a:p>
            <a:r>
              <a:rPr lang="es-ES" b="1" dirty="0">
                <a:solidFill>
                  <a:schemeClr val="accent1">
                    <a:lumMod val="75000"/>
                  </a:schemeClr>
                </a:solidFill>
              </a:rPr>
              <a:t>44%</a:t>
            </a:r>
          </a:p>
        </p:txBody>
      </p:sp>
      <p:sp>
        <p:nvSpPr>
          <p:cNvPr id="79" name="CuadroTexto 78">
            <a:extLst>
              <a:ext uri="{FF2B5EF4-FFF2-40B4-BE49-F238E27FC236}">
                <a16:creationId xmlns:a16="http://schemas.microsoft.com/office/drawing/2014/main" id="{C1BA7E96-3DF5-444A-A06C-0AC201A06CCE}"/>
              </a:ext>
            </a:extLst>
          </p:cNvPr>
          <p:cNvSpPr txBox="1"/>
          <p:nvPr/>
        </p:nvSpPr>
        <p:spPr>
          <a:xfrm>
            <a:off x="3100627" y="1503030"/>
            <a:ext cx="700833" cy="369332"/>
          </a:xfrm>
          <a:prstGeom prst="rect">
            <a:avLst/>
          </a:prstGeom>
          <a:noFill/>
        </p:spPr>
        <p:txBody>
          <a:bodyPr wrap="none" rtlCol="0">
            <a:spAutoFit/>
          </a:bodyPr>
          <a:lstStyle/>
          <a:p>
            <a:r>
              <a:rPr lang="es-ES" b="1" dirty="0">
                <a:solidFill>
                  <a:schemeClr val="accent1">
                    <a:lumMod val="75000"/>
                  </a:schemeClr>
                </a:solidFill>
              </a:rPr>
              <a:t>100%</a:t>
            </a:r>
          </a:p>
        </p:txBody>
      </p:sp>
      <p:sp>
        <p:nvSpPr>
          <p:cNvPr id="80" name="CuadroTexto 79">
            <a:extLst>
              <a:ext uri="{FF2B5EF4-FFF2-40B4-BE49-F238E27FC236}">
                <a16:creationId xmlns:a16="http://schemas.microsoft.com/office/drawing/2014/main" id="{777EAD56-92E7-FB43-BAEF-25727A9B2C21}"/>
              </a:ext>
            </a:extLst>
          </p:cNvPr>
          <p:cNvSpPr txBox="1"/>
          <p:nvPr/>
        </p:nvSpPr>
        <p:spPr>
          <a:xfrm>
            <a:off x="3096591" y="1854185"/>
            <a:ext cx="583814" cy="369332"/>
          </a:xfrm>
          <a:prstGeom prst="rect">
            <a:avLst/>
          </a:prstGeom>
          <a:noFill/>
        </p:spPr>
        <p:txBody>
          <a:bodyPr wrap="none" rtlCol="0">
            <a:spAutoFit/>
          </a:bodyPr>
          <a:lstStyle/>
          <a:p>
            <a:r>
              <a:rPr lang="es-ES" b="1" dirty="0">
                <a:solidFill>
                  <a:srgbClr val="FF0000"/>
                </a:solidFill>
              </a:rPr>
              <a:t>71%</a:t>
            </a:r>
          </a:p>
        </p:txBody>
      </p:sp>
      <p:sp>
        <p:nvSpPr>
          <p:cNvPr id="81" name="CuadroTexto 80">
            <a:extLst>
              <a:ext uri="{FF2B5EF4-FFF2-40B4-BE49-F238E27FC236}">
                <a16:creationId xmlns:a16="http://schemas.microsoft.com/office/drawing/2014/main" id="{49ECC73A-B438-7B46-A51F-49A148BF21F2}"/>
              </a:ext>
            </a:extLst>
          </p:cNvPr>
          <p:cNvSpPr txBox="1"/>
          <p:nvPr/>
        </p:nvSpPr>
        <p:spPr>
          <a:xfrm>
            <a:off x="10987878" y="1854185"/>
            <a:ext cx="583814" cy="369332"/>
          </a:xfrm>
          <a:prstGeom prst="rect">
            <a:avLst/>
          </a:prstGeom>
          <a:noFill/>
        </p:spPr>
        <p:txBody>
          <a:bodyPr wrap="none" rtlCol="0">
            <a:spAutoFit/>
          </a:bodyPr>
          <a:lstStyle/>
          <a:p>
            <a:r>
              <a:rPr lang="es-ES" b="1" dirty="0">
                <a:solidFill>
                  <a:srgbClr val="FF0000"/>
                </a:solidFill>
              </a:rPr>
              <a:t>14%</a:t>
            </a:r>
          </a:p>
        </p:txBody>
      </p:sp>
      <p:sp>
        <p:nvSpPr>
          <p:cNvPr id="82" name="CuadroTexto 81">
            <a:extLst>
              <a:ext uri="{FF2B5EF4-FFF2-40B4-BE49-F238E27FC236}">
                <a16:creationId xmlns:a16="http://schemas.microsoft.com/office/drawing/2014/main" id="{740F3CC0-D635-634C-8CD1-D2D4C69A3290}"/>
              </a:ext>
            </a:extLst>
          </p:cNvPr>
          <p:cNvSpPr txBox="1"/>
          <p:nvPr/>
        </p:nvSpPr>
        <p:spPr>
          <a:xfrm>
            <a:off x="6974680" y="3721893"/>
            <a:ext cx="583814" cy="369332"/>
          </a:xfrm>
          <a:prstGeom prst="rect">
            <a:avLst/>
          </a:prstGeom>
          <a:noFill/>
        </p:spPr>
        <p:txBody>
          <a:bodyPr wrap="none" rtlCol="0">
            <a:spAutoFit/>
          </a:bodyPr>
          <a:lstStyle/>
          <a:p>
            <a:r>
              <a:rPr lang="es-ES" b="1" dirty="0">
                <a:solidFill>
                  <a:srgbClr val="FF0000"/>
                </a:solidFill>
              </a:rPr>
              <a:t>16%</a:t>
            </a:r>
          </a:p>
        </p:txBody>
      </p:sp>
      <p:sp>
        <p:nvSpPr>
          <p:cNvPr id="85" name="Rectángulo 84">
            <a:extLst>
              <a:ext uri="{FF2B5EF4-FFF2-40B4-BE49-F238E27FC236}">
                <a16:creationId xmlns:a16="http://schemas.microsoft.com/office/drawing/2014/main" id="{2266F11C-7C49-3D41-9285-1ED52A5F81FD}"/>
              </a:ext>
            </a:extLst>
          </p:cNvPr>
          <p:cNvSpPr/>
          <p:nvPr/>
        </p:nvSpPr>
        <p:spPr>
          <a:xfrm>
            <a:off x="5217317" y="5902954"/>
            <a:ext cx="1757363" cy="58578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accent6"/>
                </a:solidFill>
              </a:rPr>
              <a:t>Pólipos</a:t>
            </a:r>
          </a:p>
        </p:txBody>
      </p:sp>
      <p:sp>
        <p:nvSpPr>
          <p:cNvPr id="87" name="CuadroTexto 86">
            <a:extLst>
              <a:ext uri="{FF2B5EF4-FFF2-40B4-BE49-F238E27FC236}">
                <a16:creationId xmlns:a16="http://schemas.microsoft.com/office/drawing/2014/main" id="{46EC9D9D-FED8-0C48-ABBE-7362EE0BD741}"/>
              </a:ext>
            </a:extLst>
          </p:cNvPr>
          <p:cNvSpPr txBox="1"/>
          <p:nvPr/>
        </p:nvSpPr>
        <p:spPr>
          <a:xfrm>
            <a:off x="6451041" y="5465490"/>
            <a:ext cx="583814" cy="369332"/>
          </a:xfrm>
          <a:prstGeom prst="rect">
            <a:avLst/>
          </a:prstGeom>
          <a:noFill/>
        </p:spPr>
        <p:txBody>
          <a:bodyPr wrap="none" rtlCol="0">
            <a:spAutoFit/>
          </a:bodyPr>
          <a:lstStyle/>
          <a:p>
            <a:r>
              <a:rPr lang="es-ES" b="1" dirty="0">
                <a:solidFill>
                  <a:schemeClr val="accent1"/>
                </a:solidFill>
              </a:rPr>
              <a:t>33%</a:t>
            </a:r>
          </a:p>
        </p:txBody>
      </p:sp>
      <p:sp>
        <p:nvSpPr>
          <p:cNvPr id="88" name="CuadroTexto 87">
            <a:extLst>
              <a:ext uri="{FF2B5EF4-FFF2-40B4-BE49-F238E27FC236}">
                <a16:creationId xmlns:a16="http://schemas.microsoft.com/office/drawing/2014/main" id="{1237F94A-52B1-D94D-BE99-9C80B3C76B9F}"/>
              </a:ext>
            </a:extLst>
          </p:cNvPr>
          <p:cNvSpPr txBox="1"/>
          <p:nvPr/>
        </p:nvSpPr>
        <p:spPr>
          <a:xfrm>
            <a:off x="5217317" y="5465490"/>
            <a:ext cx="583814" cy="369332"/>
          </a:xfrm>
          <a:prstGeom prst="rect">
            <a:avLst/>
          </a:prstGeom>
          <a:noFill/>
        </p:spPr>
        <p:txBody>
          <a:bodyPr wrap="none" rtlCol="0">
            <a:spAutoFit/>
          </a:bodyPr>
          <a:lstStyle/>
          <a:p>
            <a:r>
              <a:rPr lang="es-ES" b="1" dirty="0">
                <a:solidFill>
                  <a:srgbClr val="FF0000"/>
                </a:solidFill>
              </a:rPr>
              <a:t>26%</a:t>
            </a:r>
          </a:p>
        </p:txBody>
      </p:sp>
      <p:pic>
        <p:nvPicPr>
          <p:cNvPr id="89" name="Imagen 88" descr="Imagen que contiene dibujo&#10;&#10;Descripción generada automáticamente">
            <a:extLst>
              <a:ext uri="{FF2B5EF4-FFF2-40B4-BE49-F238E27FC236}">
                <a16:creationId xmlns:a16="http://schemas.microsoft.com/office/drawing/2014/main" id="{23ABB132-B3C6-A74A-8F72-866C4C2684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4000" y="5220000"/>
            <a:ext cx="549869" cy="585787"/>
          </a:xfrm>
          <a:prstGeom prst="rect">
            <a:avLst/>
          </a:prstGeom>
        </p:spPr>
      </p:pic>
      <p:pic>
        <p:nvPicPr>
          <p:cNvPr id="90" name="Imagen 89" descr="Imagen que contiene dibujo&#10;&#10;Descripción generada automáticamente">
            <a:extLst>
              <a:ext uri="{FF2B5EF4-FFF2-40B4-BE49-F238E27FC236}">
                <a16:creationId xmlns:a16="http://schemas.microsoft.com/office/drawing/2014/main" id="{0F69D30E-3445-A944-8E52-A03C177080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000" y="5274370"/>
            <a:ext cx="448984" cy="477045"/>
          </a:xfrm>
          <a:prstGeom prst="rect">
            <a:avLst/>
          </a:prstGeom>
        </p:spPr>
      </p:pic>
    </p:spTree>
    <p:extLst>
      <p:ext uri="{BB962C8B-B14F-4D97-AF65-F5344CB8AC3E}">
        <p14:creationId xmlns:p14="http://schemas.microsoft.com/office/powerpoint/2010/main" val="3559157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105104" y="108922"/>
            <a:ext cx="5289455" cy="1236256"/>
          </a:xfrm>
        </p:spPr>
        <p:txBody>
          <a:bodyPr>
            <a:normAutofit/>
          </a:bodyPr>
          <a:lstStyle/>
          <a:p>
            <a:r>
              <a:rPr lang="es-ES" sz="2800" b="1" dirty="0">
                <a:latin typeface="Georgia" panose="02040502050405020303" pitchFamily="18" charset="0"/>
              </a:rPr>
              <a:t>Hallazgos</a:t>
            </a:r>
          </a:p>
        </p:txBody>
      </p:sp>
      <mc:AlternateContent xmlns:mc="http://schemas.openxmlformats.org/markup-compatibility/2006" xmlns:p14="http://schemas.microsoft.com/office/powerpoint/2010/main">
        <mc:Choice Requires="p14">
          <p:contentPart p14:bwMode="auto" r:id="rId2">
            <p14:nvContentPartPr>
              <p14:cNvPr id="8" name="Entrada de lápiz 7">
                <a:extLst>
                  <a:ext uri="{FF2B5EF4-FFF2-40B4-BE49-F238E27FC236}">
                    <a16:creationId xmlns:a16="http://schemas.microsoft.com/office/drawing/2014/main" id="{DAA2A4F7-F297-B44E-8351-4E2E568ACDFD}"/>
                  </a:ext>
                </a:extLst>
              </p14:cNvPr>
              <p14:cNvContentPartPr/>
              <p14:nvPr/>
            </p14:nvContentPartPr>
            <p14:xfrm>
              <a:off x="1349097" y="1102805"/>
              <a:ext cx="360" cy="360"/>
            </p14:xfrm>
          </p:contentPart>
        </mc:Choice>
        <mc:Fallback xmlns="">
          <p:pic>
            <p:nvPicPr>
              <p:cNvPr id="8" name="Entrada de lápiz 7">
                <a:extLst>
                  <a:ext uri="{FF2B5EF4-FFF2-40B4-BE49-F238E27FC236}">
                    <a16:creationId xmlns:a16="http://schemas.microsoft.com/office/drawing/2014/main" id="{DAA2A4F7-F297-B44E-8351-4E2E568ACDFD}"/>
                  </a:ext>
                </a:extLst>
              </p:cNvPr>
              <p:cNvPicPr/>
              <p:nvPr/>
            </p:nvPicPr>
            <p:blipFill>
              <a:blip r:embed="rId4"/>
              <a:stretch>
                <a:fillRect/>
              </a:stretch>
            </p:blipFill>
            <p:spPr>
              <a:xfrm>
                <a:off x="1340097" y="1094165"/>
                <a:ext cx="18000" cy="18000"/>
              </a:xfrm>
              <a:prstGeom prst="rect">
                <a:avLst/>
              </a:prstGeom>
            </p:spPr>
          </p:pic>
        </mc:Fallback>
      </mc:AlternateContent>
      <p:grpSp>
        <p:nvGrpSpPr>
          <p:cNvPr id="21" name="Grupo 20">
            <a:extLst>
              <a:ext uri="{FF2B5EF4-FFF2-40B4-BE49-F238E27FC236}">
                <a16:creationId xmlns:a16="http://schemas.microsoft.com/office/drawing/2014/main" id="{A5223306-5629-2C4A-B683-43AE83128B8E}"/>
              </a:ext>
            </a:extLst>
          </p:cNvPr>
          <p:cNvGrpSpPr/>
          <p:nvPr/>
        </p:nvGrpSpPr>
        <p:grpSpPr>
          <a:xfrm>
            <a:off x="279166" y="1397778"/>
            <a:ext cx="4450117" cy="5148682"/>
            <a:chOff x="279166" y="1397778"/>
            <a:chExt cx="4450117" cy="5148682"/>
          </a:xfrm>
        </p:grpSpPr>
        <p:pic>
          <p:nvPicPr>
            <p:cNvPr id="3" name="Imagen 2">
              <a:extLst>
                <a:ext uri="{FF2B5EF4-FFF2-40B4-BE49-F238E27FC236}">
                  <a16:creationId xmlns:a16="http://schemas.microsoft.com/office/drawing/2014/main" id="{92FE2ED2-4A02-8849-9A4F-C720CEF881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166" y="1397778"/>
              <a:ext cx="4450117" cy="5148682"/>
            </a:xfrm>
            <a:prstGeom prst="rect">
              <a:avLst/>
            </a:prstGeom>
          </p:spPr>
        </p:pic>
        <p:sp>
          <p:nvSpPr>
            <p:cNvPr id="11" name="Rectángulo 10">
              <a:extLst>
                <a:ext uri="{FF2B5EF4-FFF2-40B4-BE49-F238E27FC236}">
                  <a16:creationId xmlns:a16="http://schemas.microsoft.com/office/drawing/2014/main" id="{BCB82BAC-1AB7-5A4A-B4A6-1C268CE0D2E4}"/>
                </a:ext>
              </a:extLst>
            </p:cNvPr>
            <p:cNvSpPr/>
            <p:nvPr/>
          </p:nvSpPr>
          <p:spPr>
            <a:xfrm>
              <a:off x="1349097" y="1502979"/>
              <a:ext cx="837055" cy="37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CIDMA</a:t>
              </a:r>
            </a:p>
          </p:txBody>
        </p:sp>
      </p:grpSp>
      <p:grpSp>
        <p:nvGrpSpPr>
          <p:cNvPr id="22" name="Grupo 21">
            <a:extLst>
              <a:ext uri="{FF2B5EF4-FFF2-40B4-BE49-F238E27FC236}">
                <a16:creationId xmlns:a16="http://schemas.microsoft.com/office/drawing/2014/main" id="{91EFBF22-0A30-C345-AF9C-CA8133D5B433}"/>
              </a:ext>
            </a:extLst>
          </p:cNvPr>
          <p:cNvGrpSpPr/>
          <p:nvPr/>
        </p:nvGrpSpPr>
        <p:grpSpPr>
          <a:xfrm>
            <a:off x="6902547" y="1226796"/>
            <a:ext cx="4450117" cy="5490646"/>
            <a:chOff x="6096000" y="1226796"/>
            <a:chExt cx="4450117" cy="5490646"/>
          </a:xfrm>
        </p:grpSpPr>
        <p:pic>
          <p:nvPicPr>
            <p:cNvPr id="16" name="Imagen 15">
              <a:extLst>
                <a:ext uri="{FF2B5EF4-FFF2-40B4-BE49-F238E27FC236}">
                  <a16:creationId xmlns:a16="http://schemas.microsoft.com/office/drawing/2014/main" id="{AB2FEFCB-E5C6-224E-84CD-73C43B2BB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226796"/>
              <a:ext cx="4450117" cy="5490646"/>
            </a:xfrm>
            <a:prstGeom prst="rect">
              <a:avLst/>
            </a:prstGeom>
          </p:spPr>
        </p:pic>
        <p:sp>
          <p:nvSpPr>
            <p:cNvPr id="20" name="Rectángulo 19">
              <a:extLst>
                <a:ext uri="{FF2B5EF4-FFF2-40B4-BE49-F238E27FC236}">
                  <a16:creationId xmlns:a16="http://schemas.microsoft.com/office/drawing/2014/main" id="{4A5F5A10-816F-8347-A4F5-117D32E5FC21}"/>
                </a:ext>
              </a:extLst>
            </p:cNvPr>
            <p:cNvSpPr/>
            <p:nvPr/>
          </p:nvSpPr>
          <p:spPr>
            <a:xfrm>
              <a:off x="7020910" y="1397778"/>
              <a:ext cx="1629104" cy="399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C0C0C0"/>
                </a:highlight>
              </a:endParaRPr>
            </a:p>
          </p:txBody>
        </p:sp>
        <p:sp>
          <p:nvSpPr>
            <p:cNvPr id="18" name="Rectángulo 17">
              <a:extLst>
                <a:ext uri="{FF2B5EF4-FFF2-40B4-BE49-F238E27FC236}">
                  <a16:creationId xmlns:a16="http://schemas.microsoft.com/office/drawing/2014/main" id="{3CF1E279-CA42-3647-9644-1AA153755B71}"/>
                </a:ext>
              </a:extLst>
            </p:cNvPr>
            <p:cNvSpPr/>
            <p:nvPr/>
          </p:nvSpPr>
          <p:spPr>
            <a:xfrm>
              <a:off x="6117020" y="1450378"/>
              <a:ext cx="1807779" cy="483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Hospital Italiano</a:t>
              </a:r>
            </a:p>
          </p:txBody>
        </p:sp>
      </p:grpSp>
      <p:grpSp>
        <p:nvGrpSpPr>
          <p:cNvPr id="9" name="Grupo 8">
            <a:extLst>
              <a:ext uri="{FF2B5EF4-FFF2-40B4-BE49-F238E27FC236}">
                <a16:creationId xmlns:a16="http://schemas.microsoft.com/office/drawing/2014/main" id="{45FB6B4F-BD59-B640-8926-6F64EEEBD880}"/>
              </a:ext>
            </a:extLst>
          </p:cNvPr>
          <p:cNvGrpSpPr/>
          <p:nvPr/>
        </p:nvGrpSpPr>
        <p:grpSpPr>
          <a:xfrm>
            <a:off x="806436" y="3835651"/>
            <a:ext cx="724668" cy="553470"/>
            <a:chOff x="5831802" y="5520759"/>
            <a:chExt cx="724668" cy="553470"/>
          </a:xfrm>
        </p:grpSpPr>
        <p:sp>
          <p:nvSpPr>
            <p:cNvPr id="5" name="Rectángulo 4">
              <a:extLst>
                <a:ext uri="{FF2B5EF4-FFF2-40B4-BE49-F238E27FC236}">
                  <a16:creationId xmlns:a16="http://schemas.microsoft.com/office/drawing/2014/main" id="{922AEAA2-617E-D54A-933A-1E9452C77CBC}"/>
                </a:ext>
              </a:extLst>
            </p:cNvPr>
            <p:cNvSpPr/>
            <p:nvPr/>
          </p:nvSpPr>
          <p:spPr>
            <a:xfrm>
              <a:off x="5869259" y="5520760"/>
              <a:ext cx="687211" cy="553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áfico 3" descr="Invidente">
              <a:extLst>
                <a:ext uri="{FF2B5EF4-FFF2-40B4-BE49-F238E27FC236}">
                  <a16:creationId xmlns:a16="http://schemas.microsoft.com/office/drawing/2014/main" id="{D43112B9-94EB-B347-A201-268376F11F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1802" y="5520759"/>
              <a:ext cx="598471" cy="553469"/>
            </a:xfrm>
            <a:prstGeom prst="rect">
              <a:avLst/>
            </a:prstGeom>
          </p:spPr>
        </p:pic>
      </p:grpSp>
      <p:grpSp>
        <p:nvGrpSpPr>
          <p:cNvPr id="24" name="Grupo 23">
            <a:extLst>
              <a:ext uri="{FF2B5EF4-FFF2-40B4-BE49-F238E27FC236}">
                <a16:creationId xmlns:a16="http://schemas.microsoft.com/office/drawing/2014/main" id="{7C19DC3D-A850-734A-BCAC-5AEDCBA52A89}"/>
              </a:ext>
            </a:extLst>
          </p:cNvPr>
          <p:cNvGrpSpPr/>
          <p:nvPr/>
        </p:nvGrpSpPr>
        <p:grpSpPr>
          <a:xfrm>
            <a:off x="1823818" y="5594782"/>
            <a:ext cx="724668" cy="553470"/>
            <a:chOff x="5831802" y="5520759"/>
            <a:chExt cx="724668" cy="553470"/>
          </a:xfrm>
        </p:grpSpPr>
        <p:sp>
          <p:nvSpPr>
            <p:cNvPr id="25" name="Rectángulo 24">
              <a:extLst>
                <a:ext uri="{FF2B5EF4-FFF2-40B4-BE49-F238E27FC236}">
                  <a16:creationId xmlns:a16="http://schemas.microsoft.com/office/drawing/2014/main" id="{5CA29F43-01EC-E040-9CF2-6B128051B567}"/>
                </a:ext>
              </a:extLst>
            </p:cNvPr>
            <p:cNvSpPr/>
            <p:nvPr/>
          </p:nvSpPr>
          <p:spPr>
            <a:xfrm>
              <a:off x="5869259" y="5520760"/>
              <a:ext cx="687211" cy="553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descr="Invidente">
              <a:extLst>
                <a:ext uri="{FF2B5EF4-FFF2-40B4-BE49-F238E27FC236}">
                  <a16:creationId xmlns:a16="http://schemas.microsoft.com/office/drawing/2014/main" id="{B77E1C91-BB01-1E48-B2A7-9FA9A5BEBD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1802" y="5520759"/>
              <a:ext cx="598471" cy="553469"/>
            </a:xfrm>
            <a:prstGeom prst="rect">
              <a:avLst/>
            </a:prstGeom>
          </p:spPr>
        </p:pic>
      </p:grpSp>
      <p:grpSp>
        <p:nvGrpSpPr>
          <p:cNvPr id="27" name="Grupo 26">
            <a:extLst>
              <a:ext uri="{FF2B5EF4-FFF2-40B4-BE49-F238E27FC236}">
                <a16:creationId xmlns:a16="http://schemas.microsoft.com/office/drawing/2014/main" id="{C5CC82AE-5581-A049-9104-7CA8F4B4DB6E}"/>
              </a:ext>
            </a:extLst>
          </p:cNvPr>
          <p:cNvGrpSpPr/>
          <p:nvPr/>
        </p:nvGrpSpPr>
        <p:grpSpPr>
          <a:xfrm>
            <a:off x="7229008" y="3772227"/>
            <a:ext cx="724668" cy="553470"/>
            <a:chOff x="5831802" y="5520759"/>
            <a:chExt cx="724668" cy="553470"/>
          </a:xfrm>
        </p:grpSpPr>
        <p:sp>
          <p:nvSpPr>
            <p:cNvPr id="28" name="Rectángulo 27">
              <a:extLst>
                <a:ext uri="{FF2B5EF4-FFF2-40B4-BE49-F238E27FC236}">
                  <a16:creationId xmlns:a16="http://schemas.microsoft.com/office/drawing/2014/main" id="{429E4829-5D0A-EA49-98B8-E27E7E22F6EA}"/>
                </a:ext>
              </a:extLst>
            </p:cNvPr>
            <p:cNvSpPr/>
            <p:nvPr/>
          </p:nvSpPr>
          <p:spPr>
            <a:xfrm>
              <a:off x="5869259" y="5520760"/>
              <a:ext cx="687211" cy="553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Invidente">
              <a:extLst>
                <a:ext uri="{FF2B5EF4-FFF2-40B4-BE49-F238E27FC236}">
                  <a16:creationId xmlns:a16="http://schemas.microsoft.com/office/drawing/2014/main" id="{259AFAE7-939C-CD43-AEC1-6095ABFBAC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1802" y="5520759"/>
              <a:ext cx="598471" cy="553469"/>
            </a:xfrm>
            <a:prstGeom prst="rect">
              <a:avLst/>
            </a:prstGeom>
          </p:spPr>
        </p:pic>
      </p:grpSp>
      <p:grpSp>
        <p:nvGrpSpPr>
          <p:cNvPr id="30" name="Grupo 29">
            <a:extLst>
              <a:ext uri="{FF2B5EF4-FFF2-40B4-BE49-F238E27FC236}">
                <a16:creationId xmlns:a16="http://schemas.microsoft.com/office/drawing/2014/main" id="{8ACB3A0A-7F05-4845-B551-A685694CC91C}"/>
              </a:ext>
            </a:extLst>
          </p:cNvPr>
          <p:cNvGrpSpPr/>
          <p:nvPr/>
        </p:nvGrpSpPr>
        <p:grpSpPr>
          <a:xfrm>
            <a:off x="8432109" y="5764599"/>
            <a:ext cx="720000" cy="612000"/>
            <a:chOff x="5860975" y="5520760"/>
            <a:chExt cx="695495" cy="553469"/>
          </a:xfrm>
        </p:grpSpPr>
        <p:sp>
          <p:nvSpPr>
            <p:cNvPr id="31" name="Rectángulo 30">
              <a:extLst>
                <a:ext uri="{FF2B5EF4-FFF2-40B4-BE49-F238E27FC236}">
                  <a16:creationId xmlns:a16="http://schemas.microsoft.com/office/drawing/2014/main" id="{4A400323-AAA1-9941-9CB0-FC44B11FEDFB}"/>
                </a:ext>
              </a:extLst>
            </p:cNvPr>
            <p:cNvSpPr/>
            <p:nvPr/>
          </p:nvSpPr>
          <p:spPr>
            <a:xfrm>
              <a:off x="5869259" y="5520760"/>
              <a:ext cx="687211" cy="553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áfico 31" descr="Invidente">
              <a:extLst>
                <a:ext uri="{FF2B5EF4-FFF2-40B4-BE49-F238E27FC236}">
                  <a16:creationId xmlns:a16="http://schemas.microsoft.com/office/drawing/2014/main" id="{185BBC6C-CAD4-C047-951A-A9FC06118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60975" y="5520760"/>
              <a:ext cx="598471" cy="553469"/>
            </a:xfrm>
            <a:prstGeom prst="rect">
              <a:avLst/>
            </a:prstGeom>
          </p:spPr>
        </p:pic>
      </p:grpSp>
    </p:spTree>
    <p:extLst>
      <p:ext uri="{BB962C8B-B14F-4D97-AF65-F5344CB8AC3E}">
        <p14:creationId xmlns:p14="http://schemas.microsoft.com/office/powerpoint/2010/main" val="155792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animal, mamífero, exterior, roca&#10;&#10;Descripción generada automáticamente">
            <a:extLst>
              <a:ext uri="{FF2B5EF4-FFF2-40B4-BE49-F238E27FC236}">
                <a16:creationId xmlns:a16="http://schemas.microsoft.com/office/drawing/2014/main" id="{F1AB9D95-5F92-E34C-87C6-5CBB89CC32D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DAA2A4F7-F297-B44E-8351-4E2E568ACDFD}"/>
                  </a:ext>
                </a:extLst>
              </p14:cNvPr>
              <p14:cNvContentPartPr/>
              <p14:nvPr/>
            </p14:nvContentPartPr>
            <p14:xfrm>
              <a:off x="1349097" y="1102805"/>
              <a:ext cx="360" cy="360"/>
            </p14:xfrm>
          </p:contentPart>
        </mc:Choice>
        <mc:Fallback xmlns="">
          <p:pic>
            <p:nvPicPr>
              <p:cNvPr id="8" name="Entrada de lápiz 7">
                <a:extLst>
                  <a:ext uri="{FF2B5EF4-FFF2-40B4-BE49-F238E27FC236}">
                    <a16:creationId xmlns:a16="http://schemas.microsoft.com/office/drawing/2014/main" id="{DAA2A4F7-F297-B44E-8351-4E2E568ACDFD}"/>
                  </a:ext>
                </a:extLst>
              </p:cNvPr>
              <p:cNvPicPr/>
              <p:nvPr/>
            </p:nvPicPr>
            <p:blipFill>
              <a:blip r:embed="rId4"/>
              <a:stretch>
                <a:fillRect/>
              </a:stretch>
            </p:blipFill>
            <p:spPr>
              <a:xfrm>
                <a:off x="1340097" y="10941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C26C0C3-F079-1045-8198-5A7DC768FF31}"/>
                  </a:ext>
                </a:extLst>
              </p14:cNvPr>
              <p14:cNvContentPartPr/>
              <p14:nvPr/>
            </p14:nvContentPartPr>
            <p14:xfrm>
              <a:off x="5650017" y="3802445"/>
              <a:ext cx="360" cy="360"/>
            </p14:xfrm>
          </p:contentPart>
        </mc:Choice>
        <mc:Fallback xmlns="">
          <p:pic>
            <p:nvPicPr>
              <p:cNvPr id="13" name="Entrada de lápiz 12">
                <a:extLst>
                  <a:ext uri="{FF2B5EF4-FFF2-40B4-BE49-F238E27FC236}">
                    <a16:creationId xmlns:a16="http://schemas.microsoft.com/office/drawing/2014/main" id="{1C26C0C3-F079-1045-8198-5A7DC768FF31}"/>
                  </a:ext>
                </a:extLst>
              </p:cNvPr>
              <p:cNvPicPr/>
              <p:nvPr/>
            </p:nvPicPr>
            <p:blipFill>
              <a:blip r:embed="rId4"/>
              <a:stretch>
                <a:fillRect/>
              </a:stretch>
            </p:blipFill>
            <p:spPr>
              <a:xfrm>
                <a:off x="5641017" y="3793805"/>
                <a:ext cx="18000" cy="18000"/>
              </a:xfrm>
              <a:prstGeom prst="rect">
                <a:avLst/>
              </a:prstGeom>
            </p:spPr>
          </p:pic>
        </mc:Fallback>
      </mc:AlternateContent>
    </p:spTree>
    <p:extLst>
      <p:ext uri="{BB962C8B-B14F-4D97-AF65-F5344CB8AC3E}">
        <p14:creationId xmlns:p14="http://schemas.microsoft.com/office/powerpoint/2010/main" val="34115498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animal, mamífero, exterior, roca&#10;&#10;Descripción generada automáticamente">
            <a:extLst>
              <a:ext uri="{FF2B5EF4-FFF2-40B4-BE49-F238E27FC236}">
                <a16:creationId xmlns:a16="http://schemas.microsoft.com/office/drawing/2014/main" id="{28FAE3DC-013E-A244-88B8-340E7D571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 y="0"/>
            <a:ext cx="12188283" cy="6858000"/>
          </a:xfrm>
          <a:prstGeom prst="rect">
            <a:avLst/>
          </a:prstGeom>
        </p:spPr>
      </p:pic>
    </p:spTree>
    <p:extLst>
      <p:ext uri="{BB962C8B-B14F-4D97-AF65-F5344CB8AC3E}">
        <p14:creationId xmlns:p14="http://schemas.microsoft.com/office/powerpoint/2010/main" val="130008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animal, mamífero, exterior, roca&#10;&#10;Descripción generada automáticamente">
            <a:extLst>
              <a:ext uri="{FF2B5EF4-FFF2-40B4-BE49-F238E27FC236}">
                <a16:creationId xmlns:a16="http://schemas.microsoft.com/office/drawing/2014/main" id="{88DBD0E3-5CD2-7547-9B31-9DC341D4FB1A}"/>
              </a:ext>
            </a:extLst>
          </p:cNvPr>
          <p:cNvPicPr>
            <a:picLocks noChangeAspect="1"/>
          </p:cNvPicPr>
          <p:nvPr/>
        </p:nvPicPr>
        <p:blipFill rotWithShape="1">
          <a:blip r:embed="rId2">
            <a:extLst>
              <a:ext uri="{28A0092B-C50C-407E-A947-70E740481C1C}">
                <a14:useLocalDpi xmlns:a14="http://schemas.microsoft.com/office/drawing/2010/main" val="0"/>
              </a:ext>
            </a:extLst>
          </a:blip>
          <a:srcRect r="1499"/>
          <a:stretch/>
        </p:blipFill>
        <p:spPr>
          <a:xfrm>
            <a:off x="20" y="-1"/>
            <a:ext cx="12009284" cy="685800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pic>
        <p:nvPicPr>
          <p:cNvPr id="7" name="Imagen 6" descr="Imagen que contiene pasto, roca, rojo, rocoso&#10;&#10;Descripción generada automáticamente">
            <a:extLst>
              <a:ext uri="{FF2B5EF4-FFF2-40B4-BE49-F238E27FC236}">
                <a16:creationId xmlns:a16="http://schemas.microsoft.com/office/drawing/2014/main" id="{9BDDBF9D-778C-0346-8FE9-51836A3EEFCD}"/>
              </a:ext>
            </a:extLst>
          </p:cNvPr>
          <p:cNvPicPr>
            <a:picLocks noChangeAspect="1"/>
          </p:cNvPicPr>
          <p:nvPr/>
        </p:nvPicPr>
        <p:blipFill rotWithShape="1">
          <a:blip r:embed="rId3">
            <a:extLst>
              <a:ext uri="{28A0092B-C50C-407E-A947-70E740481C1C}">
                <a14:useLocalDpi xmlns:a14="http://schemas.microsoft.com/office/drawing/2010/main" val="0"/>
              </a:ext>
            </a:extLst>
          </a:blip>
          <a:srcRect l="20815" r="18637" b="1"/>
          <a:stretch/>
        </p:blipFill>
        <p:spPr>
          <a:xfrm>
            <a:off x="4480505" y="1106909"/>
            <a:ext cx="4166726" cy="3681631"/>
          </a:xfrm>
          <a:custGeom>
            <a:avLst/>
            <a:gdLst/>
            <a:ahLst/>
            <a:cxnLst/>
            <a:rect l="l" t="t" r="r" b="b"/>
            <a:pathLst>
              <a:path w="4166726" h="3681631">
                <a:moveTo>
                  <a:pt x="1199629" y="0"/>
                </a:moveTo>
                <a:cubicBezTo>
                  <a:pt x="1199629" y="0"/>
                  <a:pt x="1199629" y="0"/>
                  <a:pt x="2967099" y="0"/>
                </a:cubicBezTo>
                <a:cubicBezTo>
                  <a:pt x="3077805" y="0"/>
                  <a:pt x="3184693" y="60854"/>
                  <a:pt x="3238137" y="159741"/>
                </a:cubicBezTo>
                <a:cubicBezTo>
                  <a:pt x="3238137" y="159741"/>
                  <a:pt x="3238137" y="159741"/>
                  <a:pt x="4123780" y="1684879"/>
                </a:cubicBezTo>
                <a:cubicBezTo>
                  <a:pt x="4181042" y="1779962"/>
                  <a:pt x="4181042" y="1901669"/>
                  <a:pt x="4123780" y="1996753"/>
                </a:cubicBezTo>
                <a:cubicBezTo>
                  <a:pt x="4123780" y="1996753"/>
                  <a:pt x="4123780" y="1996753"/>
                  <a:pt x="3238137" y="3521891"/>
                </a:cubicBezTo>
                <a:cubicBezTo>
                  <a:pt x="3184693" y="3620778"/>
                  <a:pt x="3077805" y="3681631"/>
                  <a:pt x="2967099" y="3681631"/>
                </a:cubicBezTo>
                <a:cubicBezTo>
                  <a:pt x="2967099" y="3681631"/>
                  <a:pt x="2967099" y="3681631"/>
                  <a:pt x="1199629" y="3681631"/>
                </a:cubicBezTo>
                <a:cubicBezTo>
                  <a:pt x="1085105" y="3681631"/>
                  <a:pt x="982035" y="3620778"/>
                  <a:pt x="924774" y="3521891"/>
                </a:cubicBezTo>
                <a:cubicBezTo>
                  <a:pt x="924774" y="3521891"/>
                  <a:pt x="924774" y="3521891"/>
                  <a:pt x="42947" y="1996753"/>
                </a:cubicBezTo>
                <a:cubicBezTo>
                  <a:pt x="-14315" y="1901669"/>
                  <a:pt x="-14315" y="1779962"/>
                  <a:pt x="42947" y="1684879"/>
                </a:cubicBezTo>
                <a:cubicBezTo>
                  <a:pt x="42947" y="1684879"/>
                  <a:pt x="42947" y="1684879"/>
                  <a:pt x="924774" y="159741"/>
                </a:cubicBezTo>
                <a:cubicBezTo>
                  <a:pt x="982035" y="60854"/>
                  <a:pt x="1085105" y="0"/>
                  <a:pt x="1199629" y="0"/>
                </a:cubicBezTo>
                <a:close/>
              </a:path>
            </a:pathLst>
          </a:custGeom>
          <a:ln w="158750">
            <a:solidFill>
              <a:schemeClr val="bg1"/>
            </a:solidFill>
          </a:ln>
        </p:spPr>
      </p:pic>
    </p:spTree>
    <p:extLst>
      <p:ext uri="{BB962C8B-B14F-4D97-AF65-F5344CB8AC3E}">
        <p14:creationId xmlns:p14="http://schemas.microsoft.com/office/powerpoint/2010/main" val="988184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4" name="Título 22"/>
          <p:cNvSpPr>
            <a:spLocks noGrp="1"/>
          </p:cNvSpPr>
          <p:nvPr>
            <p:ph type="title"/>
          </p:nvPr>
        </p:nvSpPr>
        <p:spPr>
          <a:xfrm>
            <a:off x="252000" y="484187"/>
            <a:ext cx="8263350" cy="647701"/>
          </a:xfrm>
        </p:spPr>
        <p:txBody>
          <a:bodyPr>
            <a:normAutofit/>
          </a:bodyPr>
          <a:lstStyle/>
          <a:p>
            <a:r>
              <a:rPr lang="es-ES" sz="3200" dirty="0">
                <a:latin typeface="Georgia" panose="02040502050405020303" pitchFamily="18" charset="0"/>
              </a:rPr>
              <a:t>Índice</a:t>
            </a:r>
            <a:endParaRPr lang="es-ES" dirty="0">
              <a:latin typeface="Georgia" panose="02040502050405020303" pitchFamily="18" charset="0"/>
            </a:endParaRPr>
          </a:p>
        </p:txBody>
      </p:sp>
      <p:sp>
        <p:nvSpPr>
          <p:cNvPr id="5" name="Entrada manual 4"/>
          <p:cNvSpPr/>
          <p:nvPr/>
        </p:nvSpPr>
        <p:spPr>
          <a:xfrm>
            <a:off x="0" y="484187"/>
            <a:ext cx="7117773" cy="6373813"/>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ntrada manual 5"/>
          <p:cNvSpPr/>
          <p:nvPr/>
        </p:nvSpPr>
        <p:spPr>
          <a:xfrm>
            <a:off x="7117772" y="810490"/>
            <a:ext cx="3013363" cy="6047509"/>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ntrada manual 6"/>
          <p:cNvSpPr/>
          <p:nvPr/>
        </p:nvSpPr>
        <p:spPr>
          <a:xfrm>
            <a:off x="10131135" y="1953490"/>
            <a:ext cx="2060865" cy="4904509"/>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7"/>
          <p:cNvSpPr txBox="1">
            <a:spLocks/>
          </p:cNvSpPr>
          <p:nvPr/>
        </p:nvSpPr>
        <p:spPr>
          <a:xfrm>
            <a:off x="477982" y="2249200"/>
            <a:ext cx="4319588" cy="268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01. Contexto </a:t>
            </a:r>
          </a:p>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02. Base de datos</a:t>
            </a:r>
          </a:p>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03. Resultados</a:t>
            </a:r>
          </a:p>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04. Calidad</a:t>
            </a:r>
          </a:p>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05. Conclusiones</a:t>
            </a:r>
          </a:p>
          <a:p>
            <a:pPr>
              <a:buSzPct val="70000"/>
              <a:buFont typeface="Wingdings" panose="05000000000000000000" pitchFamily="2" charset="2"/>
              <a:buChar char="§"/>
            </a:pPr>
            <a:r>
              <a:rPr lang="es-ES" sz="1500" dirty="0">
                <a:latin typeface="Arial" panose="020B0604020202020204" pitchFamily="34" charset="0"/>
                <a:cs typeface="Arial" panose="020B0604020202020204" pitchFamily="34" charset="0"/>
              </a:rPr>
              <a:t>06. Próximos pasos</a:t>
            </a:r>
          </a:p>
        </p:txBody>
      </p:sp>
    </p:spTree>
    <p:extLst>
      <p:ext uri="{BB962C8B-B14F-4D97-AF65-F5344CB8AC3E}">
        <p14:creationId xmlns:p14="http://schemas.microsoft.com/office/powerpoint/2010/main" val="2155758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que contiene rojo, agua, negro&#10;&#10;Descripción generada automáticamente">
            <a:extLst>
              <a:ext uri="{FF2B5EF4-FFF2-40B4-BE49-F238E27FC236}">
                <a16:creationId xmlns:a16="http://schemas.microsoft.com/office/drawing/2014/main" id="{1E7A7590-5246-E74F-963C-AC184F228383}"/>
              </a:ext>
            </a:extLst>
          </p:cNvPr>
          <p:cNvPicPr>
            <a:picLocks noChangeAspect="1"/>
          </p:cNvPicPr>
          <p:nvPr/>
        </p:nvPicPr>
        <p:blipFill>
          <a:blip r:embed="rId2"/>
          <a:stretch>
            <a:fillRect/>
          </a:stretch>
        </p:blipFill>
        <p:spPr>
          <a:xfrm rot="806008">
            <a:off x="1848879" y="1950831"/>
            <a:ext cx="1684770" cy="1684770"/>
          </a:xfrm>
          <a:prstGeom prst="rect">
            <a:avLst/>
          </a:prstGeom>
        </p:spPr>
      </p:pic>
      <p:sp>
        <p:nvSpPr>
          <p:cNvPr id="13" name="CuadroTexto 12">
            <a:extLst>
              <a:ext uri="{FF2B5EF4-FFF2-40B4-BE49-F238E27FC236}">
                <a16:creationId xmlns:a16="http://schemas.microsoft.com/office/drawing/2014/main" id="{F342D570-1D6C-EC47-904B-83638E76FFCD}"/>
              </a:ext>
            </a:extLst>
          </p:cNvPr>
          <p:cNvSpPr txBox="1"/>
          <p:nvPr/>
        </p:nvSpPr>
        <p:spPr>
          <a:xfrm>
            <a:off x="2464523" y="2562385"/>
            <a:ext cx="720069" cy="461665"/>
          </a:xfrm>
          <a:prstGeom prst="rect">
            <a:avLst/>
          </a:prstGeom>
          <a:noFill/>
        </p:spPr>
        <p:txBody>
          <a:bodyPr wrap="none" rtlCol="0">
            <a:spAutoFit/>
          </a:bodyPr>
          <a:lstStyle/>
          <a:p>
            <a:r>
              <a:rPr lang="es-ES" sz="2400" b="1" dirty="0"/>
              <a:t>70%</a:t>
            </a:r>
          </a:p>
        </p:txBody>
      </p:sp>
      <p:pic>
        <p:nvPicPr>
          <p:cNvPr id="15" name="Gráfico 14" descr="Atrás">
            <a:extLst>
              <a:ext uri="{FF2B5EF4-FFF2-40B4-BE49-F238E27FC236}">
                <a16:creationId xmlns:a16="http://schemas.microsoft.com/office/drawing/2014/main" id="{338FEE5E-1169-C249-B177-8B50576EF2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6301" y="2120481"/>
            <a:ext cx="914400" cy="914400"/>
          </a:xfrm>
          <a:prstGeom prst="rect">
            <a:avLst/>
          </a:prstGeom>
        </p:spPr>
      </p:pic>
      <p:pic>
        <p:nvPicPr>
          <p:cNvPr id="3" name="Imagen 2" descr="Imagen que contiene animal&#10;&#10;Descripción generada automáticamente">
            <a:extLst>
              <a:ext uri="{FF2B5EF4-FFF2-40B4-BE49-F238E27FC236}">
                <a16:creationId xmlns:a16="http://schemas.microsoft.com/office/drawing/2014/main" id="{AAB75C60-33FD-DD40-956A-BD459B611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100" y="571500"/>
            <a:ext cx="2971800" cy="5715000"/>
          </a:xfrm>
          <a:prstGeom prst="rect">
            <a:avLst/>
          </a:prstGeom>
        </p:spPr>
      </p:pic>
      <p:sp>
        <p:nvSpPr>
          <p:cNvPr id="4" name="Triángulo rectángulo 3">
            <a:extLst>
              <a:ext uri="{FF2B5EF4-FFF2-40B4-BE49-F238E27FC236}">
                <a16:creationId xmlns:a16="http://schemas.microsoft.com/office/drawing/2014/main" id="{6894115A-5F70-184C-B6E7-BA843EB4A964}"/>
              </a:ext>
            </a:extLst>
          </p:cNvPr>
          <p:cNvSpPr/>
          <p:nvPr/>
        </p:nvSpPr>
        <p:spPr>
          <a:xfrm rot="16200000">
            <a:off x="9666890" y="4332890"/>
            <a:ext cx="2448910" cy="260131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64954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leopardo con la boca abierta&#10;&#10;Descripción generada automáticamente">
            <a:extLst>
              <a:ext uri="{FF2B5EF4-FFF2-40B4-BE49-F238E27FC236}">
                <a16:creationId xmlns:a16="http://schemas.microsoft.com/office/drawing/2014/main" id="{74E59DBD-7A3B-384A-B08B-7F1646970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36" y="517781"/>
            <a:ext cx="5291666" cy="2645833"/>
          </a:xfrm>
          <a:prstGeom prst="rect">
            <a:avLst/>
          </a:prstGeom>
          <a:ln>
            <a:solidFill>
              <a:schemeClr val="tx1"/>
            </a:solidFill>
          </a:ln>
          <a:effectLst>
            <a:innerShdw blurRad="1155700" dir="21540000">
              <a:prstClr val="black">
                <a:alpha val="90000"/>
              </a:prstClr>
            </a:innerShdw>
            <a:reflection blurRad="6350" stA="50000" endA="300" endPos="90000" dist="50800" dir="5400000" sy="-100000" algn="bl" rotWithShape="0"/>
          </a:effectLst>
        </p:spPr>
      </p:pic>
      <p:pic>
        <p:nvPicPr>
          <p:cNvPr id="9" name="Imagen 8" descr="Imagen que contiene texto&#10;&#10;Descripción generada automáticamente">
            <a:extLst>
              <a:ext uri="{FF2B5EF4-FFF2-40B4-BE49-F238E27FC236}">
                <a16:creationId xmlns:a16="http://schemas.microsoft.com/office/drawing/2014/main" id="{71FC3549-1320-DC43-AC76-9B53DBDFE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307" y="3987725"/>
            <a:ext cx="5291667" cy="2301875"/>
          </a:xfrm>
          <a:prstGeom prst="rect">
            <a:avLst/>
          </a:prstGeom>
          <a:effectLst>
            <a:innerShdw blurRad="63500" dist="50800">
              <a:prstClr val="black">
                <a:alpha val="50000"/>
              </a:prstClr>
            </a:innerShdw>
            <a:reflection blurRad="6350" stA="50000" endA="300" endPos="38500" dist="50800" dir="5400000" sy="-100000" algn="bl" rotWithShape="0"/>
          </a:effectLst>
        </p:spPr>
      </p:pic>
      <p:sp>
        <p:nvSpPr>
          <p:cNvPr id="6" name="CuadroTexto 5">
            <a:extLst>
              <a:ext uri="{FF2B5EF4-FFF2-40B4-BE49-F238E27FC236}">
                <a16:creationId xmlns:a16="http://schemas.microsoft.com/office/drawing/2014/main" id="{C1ADD491-B9CA-5D4D-8A20-CF3AC60162F5}"/>
              </a:ext>
            </a:extLst>
          </p:cNvPr>
          <p:cNvSpPr txBox="1"/>
          <p:nvPr/>
        </p:nvSpPr>
        <p:spPr>
          <a:xfrm>
            <a:off x="2228193" y="756745"/>
            <a:ext cx="184731" cy="369332"/>
          </a:xfrm>
          <a:prstGeom prst="rect">
            <a:avLst/>
          </a:prstGeom>
          <a:noFill/>
        </p:spPr>
        <p:txBody>
          <a:bodyPr wrap="none" rtlCol="0">
            <a:spAutoFit/>
          </a:bodyPr>
          <a:lstStyle/>
          <a:p>
            <a:endParaRPr lang="es-ES" dirty="0"/>
          </a:p>
        </p:txBody>
      </p:sp>
      <p:sp>
        <p:nvSpPr>
          <p:cNvPr id="10" name="CuadroTexto 9">
            <a:extLst>
              <a:ext uri="{FF2B5EF4-FFF2-40B4-BE49-F238E27FC236}">
                <a16:creationId xmlns:a16="http://schemas.microsoft.com/office/drawing/2014/main" id="{BE1934AE-15E4-3941-A7C9-7E039A7F1513}"/>
              </a:ext>
            </a:extLst>
          </p:cNvPr>
          <p:cNvSpPr txBox="1"/>
          <p:nvPr/>
        </p:nvSpPr>
        <p:spPr>
          <a:xfrm>
            <a:off x="7302255" y="1194366"/>
            <a:ext cx="410976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ES" b="1" dirty="0"/>
              <a:t>¡Muy pocos pero sino los buscamos </a:t>
            </a:r>
          </a:p>
          <a:p>
            <a:r>
              <a:rPr lang="es-ES" b="1" dirty="0"/>
              <a:t>nunca los encontraremos!</a:t>
            </a:r>
          </a:p>
        </p:txBody>
      </p:sp>
    </p:spTree>
    <p:extLst>
      <p:ext uri="{BB962C8B-B14F-4D97-AF65-F5344CB8AC3E}">
        <p14:creationId xmlns:p14="http://schemas.microsoft.com/office/powerpoint/2010/main" val="11736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ntrada manual 3"/>
          <p:cNvSpPr/>
          <p:nvPr/>
        </p:nvSpPr>
        <p:spPr>
          <a:xfrm>
            <a:off x="8387552" y="805069"/>
            <a:ext cx="3804448" cy="6052931"/>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2"/>
          <p:cNvSpPr>
            <a:spLocks noGrp="1"/>
          </p:cNvSpPr>
          <p:nvPr>
            <p:ph type="title"/>
          </p:nvPr>
        </p:nvSpPr>
        <p:spPr>
          <a:xfrm>
            <a:off x="103312" y="19944"/>
            <a:ext cx="5289455" cy="1236256"/>
          </a:xfrm>
        </p:spPr>
        <p:txBody>
          <a:bodyPr>
            <a:normAutofit/>
          </a:bodyPr>
          <a:lstStyle/>
          <a:p>
            <a:r>
              <a:rPr lang="es-ES" sz="3200" dirty="0">
                <a:latin typeface="Georgia" panose="02040502050405020303" pitchFamily="18" charset="0"/>
              </a:rPr>
              <a:t>Calidad</a:t>
            </a:r>
          </a:p>
        </p:txBody>
      </p:sp>
      <p:sp>
        <p:nvSpPr>
          <p:cNvPr id="5" name="Marcador de contenido 3"/>
          <p:cNvSpPr>
            <a:spLocks noGrp="1"/>
          </p:cNvSpPr>
          <p:nvPr>
            <p:ph idx="1"/>
          </p:nvPr>
        </p:nvSpPr>
        <p:spPr>
          <a:xfrm>
            <a:off x="9279724" y="2052403"/>
            <a:ext cx="2800985" cy="1516379"/>
          </a:xfrm>
        </p:spPr>
        <p:txBody>
          <a:bodyPr>
            <a:normAutofit fontScale="92500" lnSpcReduction="10000"/>
          </a:bodyPr>
          <a:lstStyle/>
          <a:p>
            <a:pPr marL="0" indent="0">
              <a:buNone/>
            </a:pPr>
            <a:r>
              <a:rPr lang="es-ES" sz="12000" dirty="0">
                <a:solidFill>
                  <a:schemeClr val="bg1"/>
                </a:solidFill>
                <a:latin typeface="Georgia" panose="02040502050405020303" pitchFamily="18" charset="0"/>
              </a:rPr>
              <a:t>04</a:t>
            </a:r>
          </a:p>
        </p:txBody>
      </p:sp>
      <p:pic>
        <p:nvPicPr>
          <p:cNvPr id="10" name="Imagen 9">
            <a:extLst>
              <a:ext uri="{FF2B5EF4-FFF2-40B4-BE49-F238E27FC236}">
                <a16:creationId xmlns:a16="http://schemas.microsoft.com/office/drawing/2014/main" id="{07D7DAAC-7636-F043-A338-FD1D18990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21" y="5432423"/>
            <a:ext cx="4111296" cy="1677657"/>
          </a:xfrm>
          <a:prstGeom prst="rect">
            <a:avLst/>
          </a:prstGeom>
        </p:spPr>
      </p:pic>
      <p:sp>
        <p:nvSpPr>
          <p:cNvPr id="17" name="CuadroTexto 16">
            <a:extLst>
              <a:ext uri="{FF2B5EF4-FFF2-40B4-BE49-F238E27FC236}">
                <a16:creationId xmlns:a16="http://schemas.microsoft.com/office/drawing/2014/main" id="{E7EAE432-45EF-884E-8C5A-281BA0C27D7D}"/>
              </a:ext>
            </a:extLst>
          </p:cNvPr>
          <p:cNvSpPr txBox="1"/>
          <p:nvPr/>
        </p:nvSpPr>
        <p:spPr>
          <a:xfrm>
            <a:off x="2676964" y="3288654"/>
            <a:ext cx="184731" cy="369332"/>
          </a:xfrm>
          <a:prstGeom prst="rect">
            <a:avLst/>
          </a:prstGeom>
          <a:noFill/>
        </p:spPr>
        <p:txBody>
          <a:bodyPr wrap="none" rtlCol="0">
            <a:spAutoFit/>
          </a:bodyPr>
          <a:lstStyle/>
          <a:p>
            <a:endParaRPr lang="es-ES" dirty="0"/>
          </a:p>
        </p:txBody>
      </p:sp>
      <p:pic>
        <p:nvPicPr>
          <p:cNvPr id="27" name="Imagen 26">
            <a:extLst>
              <a:ext uri="{FF2B5EF4-FFF2-40B4-BE49-F238E27FC236}">
                <a16:creationId xmlns:a16="http://schemas.microsoft.com/office/drawing/2014/main" id="{DD5121F9-0AD3-8640-ADBE-DBDE2D0AE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761" y="3904740"/>
            <a:ext cx="1076953" cy="1076953"/>
          </a:xfrm>
          <a:prstGeom prst="rect">
            <a:avLst/>
          </a:prstGeom>
        </p:spPr>
      </p:pic>
      <p:pic>
        <p:nvPicPr>
          <p:cNvPr id="31" name="Imagen 30">
            <a:extLst>
              <a:ext uri="{FF2B5EF4-FFF2-40B4-BE49-F238E27FC236}">
                <a16:creationId xmlns:a16="http://schemas.microsoft.com/office/drawing/2014/main" id="{67F65B84-AC40-0C4E-912E-089F54563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443" y="4023720"/>
            <a:ext cx="910010" cy="910010"/>
          </a:xfrm>
          <a:prstGeom prst="rect">
            <a:avLst/>
          </a:prstGeom>
        </p:spPr>
      </p:pic>
      <p:pic>
        <p:nvPicPr>
          <p:cNvPr id="37" name="Imagen 36">
            <a:extLst>
              <a:ext uri="{FF2B5EF4-FFF2-40B4-BE49-F238E27FC236}">
                <a16:creationId xmlns:a16="http://schemas.microsoft.com/office/drawing/2014/main" id="{F5C3A5DD-AE51-F34B-8B5E-D4544176CC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320" y="1256200"/>
            <a:ext cx="1261800" cy="1261800"/>
          </a:xfrm>
          <a:prstGeom prst="rect">
            <a:avLst/>
          </a:prstGeom>
        </p:spPr>
      </p:pic>
      <p:pic>
        <p:nvPicPr>
          <p:cNvPr id="39" name="Imagen 38">
            <a:extLst>
              <a:ext uri="{FF2B5EF4-FFF2-40B4-BE49-F238E27FC236}">
                <a16:creationId xmlns:a16="http://schemas.microsoft.com/office/drawing/2014/main" id="{AF601150-B7AC-A64C-9B0D-9392DAE33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912" y="5123238"/>
            <a:ext cx="674036" cy="674036"/>
          </a:xfrm>
          <a:prstGeom prst="rect">
            <a:avLst/>
          </a:prstGeom>
        </p:spPr>
      </p:pic>
      <p:pic>
        <p:nvPicPr>
          <p:cNvPr id="40" name="Imagen 39">
            <a:extLst>
              <a:ext uri="{FF2B5EF4-FFF2-40B4-BE49-F238E27FC236}">
                <a16:creationId xmlns:a16="http://schemas.microsoft.com/office/drawing/2014/main" id="{1AD6B7BC-BC11-B947-B3A3-9747D084A7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255" y="5123238"/>
            <a:ext cx="674036" cy="674036"/>
          </a:xfrm>
          <a:prstGeom prst="rect">
            <a:avLst/>
          </a:prstGeom>
        </p:spPr>
      </p:pic>
      <p:pic>
        <p:nvPicPr>
          <p:cNvPr id="16" name="Gráfico 15" descr="Cinta">
            <a:extLst>
              <a:ext uri="{FF2B5EF4-FFF2-40B4-BE49-F238E27FC236}">
                <a16:creationId xmlns:a16="http://schemas.microsoft.com/office/drawing/2014/main" id="{A4F56BB6-A94A-B646-8DBC-9FDBC25709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22239" y="2831454"/>
            <a:ext cx="914400" cy="914400"/>
          </a:xfrm>
          <a:prstGeom prst="rect">
            <a:avLst/>
          </a:prstGeom>
        </p:spPr>
      </p:pic>
      <p:pic>
        <p:nvPicPr>
          <p:cNvPr id="18" name="Gráfico 17" descr="Cinta">
            <a:extLst>
              <a:ext uri="{FF2B5EF4-FFF2-40B4-BE49-F238E27FC236}">
                <a16:creationId xmlns:a16="http://schemas.microsoft.com/office/drawing/2014/main" id="{E9857E07-34F5-7C42-85EF-4ABA8DCA77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5727" y="2816085"/>
            <a:ext cx="914400" cy="914400"/>
          </a:xfrm>
          <a:prstGeom prst="rect">
            <a:avLst/>
          </a:prstGeom>
        </p:spPr>
      </p:pic>
      <p:pic>
        <p:nvPicPr>
          <p:cNvPr id="19" name="Gráfico 18" descr="Cinta">
            <a:extLst>
              <a:ext uri="{FF2B5EF4-FFF2-40B4-BE49-F238E27FC236}">
                <a16:creationId xmlns:a16="http://schemas.microsoft.com/office/drawing/2014/main" id="{2278B66F-FAC7-1743-92AC-EB5DC4043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1067" y="2810593"/>
            <a:ext cx="914400" cy="914400"/>
          </a:xfrm>
          <a:prstGeom prst="rect">
            <a:avLst/>
          </a:prstGeom>
        </p:spPr>
      </p:pic>
      <p:pic>
        <p:nvPicPr>
          <p:cNvPr id="20" name="Gráfico 19" descr="Cinta">
            <a:extLst>
              <a:ext uri="{FF2B5EF4-FFF2-40B4-BE49-F238E27FC236}">
                <a16:creationId xmlns:a16="http://schemas.microsoft.com/office/drawing/2014/main" id="{CE67BD20-AA99-404B-B578-849FC49C8B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9179" y="2831454"/>
            <a:ext cx="914400" cy="914400"/>
          </a:xfrm>
          <a:prstGeom prst="rect">
            <a:avLst/>
          </a:prstGeom>
        </p:spPr>
      </p:pic>
    </p:spTree>
    <p:extLst>
      <p:ext uri="{BB962C8B-B14F-4D97-AF65-F5344CB8AC3E}">
        <p14:creationId xmlns:p14="http://schemas.microsoft.com/office/powerpoint/2010/main" val="346394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051D60D3-567E-C24B-9870-22770883F12B}"/>
              </a:ext>
            </a:extLst>
          </p:cNvPr>
          <p:cNvSpPr txBox="1"/>
          <p:nvPr/>
        </p:nvSpPr>
        <p:spPr>
          <a:xfrm>
            <a:off x="2988527" y="959005"/>
            <a:ext cx="184731" cy="369332"/>
          </a:xfrm>
          <a:prstGeom prst="rect">
            <a:avLst/>
          </a:prstGeom>
          <a:noFill/>
        </p:spPr>
        <p:txBody>
          <a:bodyPr wrap="none" rtlCol="0">
            <a:spAutoFit/>
          </a:bodyPr>
          <a:lstStyle/>
          <a:p>
            <a:endParaRPr lang="es-ES" dirty="0"/>
          </a:p>
        </p:txBody>
      </p:sp>
      <p:graphicFrame>
        <p:nvGraphicFramePr>
          <p:cNvPr id="2" name="Tabla 1">
            <a:extLst>
              <a:ext uri="{FF2B5EF4-FFF2-40B4-BE49-F238E27FC236}">
                <a16:creationId xmlns:a16="http://schemas.microsoft.com/office/drawing/2014/main" id="{61150349-DCA7-034E-AE3D-96796928C340}"/>
              </a:ext>
            </a:extLst>
          </p:cNvPr>
          <p:cNvGraphicFramePr>
            <a:graphicFrameLocks noGrp="1"/>
          </p:cNvGraphicFramePr>
          <p:nvPr>
            <p:extLst>
              <p:ext uri="{D42A27DB-BD31-4B8C-83A1-F6EECF244321}">
                <p14:modId xmlns:p14="http://schemas.microsoft.com/office/powerpoint/2010/main" val="3683101546"/>
              </p:ext>
            </p:extLst>
          </p:nvPr>
        </p:nvGraphicFramePr>
        <p:xfrm>
          <a:off x="609600" y="1328337"/>
          <a:ext cx="11022495" cy="3147136"/>
        </p:xfrm>
        <a:graphic>
          <a:graphicData uri="http://schemas.openxmlformats.org/drawingml/2006/table">
            <a:tbl>
              <a:tblPr firstRow="1" bandRow="1">
                <a:tableStyleId>{5C22544A-7EE6-4342-B048-85BDC9FD1C3A}</a:tableStyleId>
              </a:tblPr>
              <a:tblGrid>
                <a:gridCol w="1200151">
                  <a:extLst>
                    <a:ext uri="{9D8B030D-6E8A-4147-A177-3AD203B41FA5}">
                      <a16:colId xmlns:a16="http://schemas.microsoft.com/office/drawing/2014/main" val="731476330"/>
                    </a:ext>
                  </a:extLst>
                </a:gridCol>
                <a:gridCol w="1423779">
                  <a:extLst>
                    <a:ext uri="{9D8B030D-6E8A-4147-A177-3AD203B41FA5}">
                      <a16:colId xmlns:a16="http://schemas.microsoft.com/office/drawing/2014/main" val="3567801668"/>
                    </a:ext>
                  </a:extLst>
                </a:gridCol>
                <a:gridCol w="1477959">
                  <a:extLst>
                    <a:ext uri="{9D8B030D-6E8A-4147-A177-3AD203B41FA5}">
                      <a16:colId xmlns:a16="http://schemas.microsoft.com/office/drawing/2014/main" val="2503632567"/>
                    </a:ext>
                  </a:extLst>
                </a:gridCol>
                <a:gridCol w="1592475">
                  <a:extLst>
                    <a:ext uri="{9D8B030D-6E8A-4147-A177-3AD203B41FA5}">
                      <a16:colId xmlns:a16="http://schemas.microsoft.com/office/drawing/2014/main" val="2606744243"/>
                    </a:ext>
                  </a:extLst>
                </a:gridCol>
                <a:gridCol w="1372535">
                  <a:extLst>
                    <a:ext uri="{9D8B030D-6E8A-4147-A177-3AD203B41FA5}">
                      <a16:colId xmlns:a16="http://schemas.microsoft.com/office/drawing/2014/main" val="3206275654"/>
                    </a:ext>
                  </a:extLst>
                </a:gridCol>
                <a:gridCol w="1399131">
                  <a:extLst>
                    <a:ext uri="{9D8B030D-6E8A-4147-A177-3AD203B41FA5}">
                      <a16:colId xmlns:a16="http://schemas.microsoft.com/office/drawing/2014/main" val="750766425"/>
                    </a:ext>
                  </a:extLst>
                </a:gridCol>
                <a:gridCol w="1274761">
                  <a:extLst>
                    <a:ext uri="{9D8B030D-6E8A-4147-A177-3AD203B41FA5}">
                      <a16:colId xmlns:a16="http://schemas.microsoft.com/office/drawing/2014/main" val="1484997219"/>
                    </a:ext>
                  </a:extLst>
                </a:gridCol>
                <a:gridCol w="1281704">
                  <a:extLst>
                    <a:ext uri="{9D8B030D-6E8A-4147-A177-3AD203B41FA5}">
                      <a16:colId xmlns:a16="http://schemas.microsoft.com/office/drawing/2014/main" val="611190049"/>
                    </a:ext>
                  </a:extLst>
                </a:gridCol>
              </a:tblGrid>
              <a:tr h="1149865">
                <a:tc>
                  <a:txBody>
                    <a:bodyPr/>
                    <a:lstStyle/>
                    <a:p>
                      <a:pPr algn="ctr"/>
                      <a:endParaRPr lang="es-ES" dirty="0"/>
                    </a:p>
                    <a:p>
                      <a:pPr algn="ctr"/>
                      <a:r>
                        <a:rPr lang="es-ES" dirty="0"/>
                        <a:t>Centro</a:t>
                      </a:r>
                    </a:p>
                  </a:txBody>
                  <a:tcPr/>
                </a:tc>
                <a:tc>
                  <a:txBody>
                    <a:bodyPr/>
                    <a:lstStyle/>
                    <a:p>
                      <a:pPr algn="ctr"/>
                      <a:endParaRPr lang="es-ES" dirty="0"/>
                    </a:p>
                    <a:p>
                      <a:pPr algn="ctr"/>
                      <a:r>
                        <a:rPr lang="es-ES" dirty="0"/>
                        <a:t>Preparación</a:t>
                      </a:r>
                    </a:p>
                  </a:txBody>
                  <a:tcPr/>
                </a:tc>
                <a:tc>
                  <a:txBody>
                    <a:bodyPr/>
                    <a:lstStyle/>
                    <a:p>
                      <a:pPr algn="ctr"/>
                      <a:endParaRPr lang="es-ES" dirty="0"/>
                    </a:p>
                    <a:p>
                      <a:pPr algn="ctr"/>
                      <a:r>
                        <a:rPr lang="es-ES" dirty="0"/>
                        <a:t>Burbujas</a:t>
                      </a:r>
                    </a:p>
                  </a:txBody>
                  <a:tcPr/>
                </a:tc>
                <a:tc>
                  <a:txBody>
                    <a:bodyPr/>
                    <a:lstStyle/>
                    <a:p>
                      <a:pPr algn="ctr"/>
                      <a:endParaRPr lang="es-ES" dirty="0"/>
                    </a:p>
                    <a:p>
                      <a:pPr algn="ctr"/>
                      <a:r>
                        <a:rPr lang="es-ES" dirty="0"/>
                        <a:t>Evaluación</a:t>
                      </a:r>
                    </a:p>
                  </a:txBody>
                  <a:tcPr/>
                </a:tc>
                <a:tc>
                  <a:txBody>
                    <a:bodyPr/>
                    <a:lstStyle/>
                    <a:p>
                      <a:pPr algn="ctr"/>
                      <a:endParaRPr lang="es-ES" dirty="0"/>
                    </a:p>
                    <a:p>
                      <a:pPr algn="ctr"/>
                      <a:r>
                        <a:rPr lang="es-ES" dirty="0"/>
                        <a:t>Informado</a:t>
                      </a:r>
                    </a:p>
                  </a:txBody>
                  <a:tcPr/>
                </a:tc>
                <a:tc>
                  <a:txBody>
                    <a:bodyPr/>
                    <a:lstStyle/>
                    <a:p>
                      <a:pPr algn="ctr"/>
                      <a:endParaRPr lang="es-ES" dirty="0"/>
                    </a:p>
                    <a:p>
                      <a:pPr algn="ctr"/>
                      <a:r>
                        <a:rPr lang="es-ES" dirty="0"/>
                        <a:t>Estructuras</a:t>
                      </a:r>
                    </a:p>
                  </a:txBody>
                  <a:tcPr/>
                </a:tc>
                <a:tc>
                  <a:txBody>
                    <a:bodyPr/>
                    <a:lstStyle/>
                    <a:p>
                      <a:pPr algn="ctr"/>
                      <a:r>
                        <a:rPr lang="es-ES" dirty="0"/>
                        <a:t> </a:t>
                      </a:r>
                    </a:p>
                    <a:p>
                      <a:pPr algn="ctr"/>
                      <a:r>
                        <a:rPr lang="es-ES" dirty="0"/>
                        <a:t>Recto</a:t>
                      </a:r>
                    </a:p>
                  </a:txBody>
                  <a:tcPr/>
                </a:tc>
                <a:tc>
                  <a:txBody>
                    <a:bodyPr/>
                    <a:lstStyle/>
                    <a:p>
                      <a:pPr algn="ctr"/>
                      <a:endParaRPr lang="es-ES" dirty="0"/>
                    </a:p>
                    <a:p>
                      <a:pPr algn="ctr"/>
                      <a:r>
                        <a:rPr lang="es-ES" dirty="0"/>
                        <a:t>Alta calidad</a:t>
                      </a:r>
                    </a:p>
                  </a:txBody>
                  <a:tcPr/>
                </a:tc>
                <a:extLst>
                  <a:ext uri="{0D108BD9-81ED-4DB2-BD59-A6C34878D82A}">
                    <a16:rowId xmlns:a16="http://schemas.microsoft.com/office/drawing/2014/main" val="3847497757"/>
                  </a:ext>
                </a:extLst>
              </a:tr>
              <a:tr h="665757">
                <a:tc>
                  <a:txBody>
                    <a:bodyPr/>
                    <a:lstStyle/>
                    <a:p>
                      <a:pPr algn="ctr"/>
                      <a:r>
                        <a:rPr lang="es-ES" b="1" dirty="0"/>
                        <a:t>CIDMA</a:t>
                      </a:r>
                    </a:p>
                  </a:txBody>
                  <a:tcPr anchor="ctr"/>
                </a:tc>
                <a:tc>
                  <a:txBody>
                    <a:bodyPr/>
                    <a:lstStyle/>
                    <a:p>
                      <a:pPr algn="ctr"/>
                      <a:r>
                        <a:rPr lang="es-ES" dirty="0"/>
                        <a:t>97        (90%)</a:t>
                      </a:r>
                    </a:p>
                  </a:txBody>
                  <a:tcPr anchor="ctr"/>
                </a:tc>
                <a:tc>
                  <a:txBody>
                    <a:bodyPr/>
                    <a:lstStyle/>
                    <a:p>
                      <a:pPr algn="ctr"/>
                      <a:r>
                        <a:rPr lang="es-ES" dirty="0"/>
                        <a:t>107     (99%)</a:t>
                      </a:r>
                    </a:p>
                  </a:txBody>
                  <a:tcPr anchor="ctr"/>
                </a:tc>
                <a:tc>
                  <a:txBody>
                    <a:bodyPr/>
                    <a:lstStyle/>
                    <a:p>
                      <a:pPr algn="ctr"/>
                      <a:r>
                        <a:rPr lang="es-ES" dirty="0"/>
                        <a:t>82         (76%)   </a:t>
                      </a:r>
                    </a:p>
                  </a:txBody>
                  <a:tcPr anchor="ctr"/>
                </a:tc>
                <a:tc>
                  <a:txBody>
                    <a:bodyPr/>
                    <a:lstStyle/>
                    <a:p>
                      <a:pPr algn="ctr"/>
                      <a:r>
                        <a:rPr lang="es-ES" dirty="0"/>
                        <a:t>107    (</a:t>
                      </a:r>
                      <a:r>
                        <a:rPr lang="es-ES" b="1" dirty="0"/>
                        <a:t>99%</a:t>
                      </a:r>
                      <a:r>
                        <a:rPr lang="es-ES" b="0" dirty="0"/>
                        <a:t>)</a:t>
                      </a:r>
                    </a:p>
                  </a:txBody>
                  <a:tcPr anchor="ctr"/>
                </a:tc>
                <a:tc>
                  <a:txBody>
                    <a:bodyPr/>
                    <a:lstStyle/>
                    <a:p>
                      <a:pPr algn="ctr"/>
                      <a:r>
                        <a:rPr lang="es-ES" dirty="0"/>
                        <a:t>33      (31%)</a:t>
                      </a:r>
                    </a:p>
                  </a:txBody>
                  <a:tcPr anchor="ctr"/>
                </a:tc>
                <a:tc>
                  <a:txBody>
                    <a:bodyPr/>
                    <a:lstStyle/>
                    <a:p>
                      <a:pPr algn="ctr"/>
                      <a:r>
                        <a:rPr lang="es-ES" dirty="0"/>
                        <a:t>74    (</a:t>
                      </a:r>
                      <a:r>
                        <a:rPr lang="es-ES" b="1" dirty="0"/>
                        <a:t>69%)</a:t>
                      </a:r>
                    </a:p>
                  </a:txBody>
                  <a:tcPr anchor="ctr"/>
                </a:tc>
                <a:tc>
                  <a:txBody>
                    <a:bodyPr/>
                    <a:lstStyle/>
                    <a:p>
                      <a:pPr algn="ctr"/>
                      <a:r>
                        <a:rPr lang="es-ES" dirty="0"/>
                        <a:t>27     (25%)</a:t>
                      </a:r>
                    </a:p>
                  </a:txBody>
                  <a:tcPr anchor="ctr"/>
                </a:tc>
                <a:extLst>
                  <a:ext uri="{0D108BD9-81ED-4DB2-BD59-A6C34878D82A}">
                    <a16:rowId xmlns:a16="http://schemas.microsoft.com/office/drawing/2014/main" val="780248283"/>
                  </a:ext>
                </a:extLst>
              </a:tr>
              <a:tr h="665757">
                <a:tc>
                  <a:txBody>
                    <a:bodyPr/>
                    <a:lstStyle/>
                    <a:p>
                      <a:pPr algn="ctr"/>
                      <a:r>
                        <a:rPr lang="es-ES" b="1" dirty="0"/>
                        <a:t>Italiano</a:t>
                      </a:r>
                    </a:p>
                  </a:txBody>
                  <a:tcPr anchor="ctr"/>
                </a:tc>
                <a:tc>
                  <a:txBody>
                    <a:bodyPr/>
                    <a:lstStyle/>
                    <a:p>
                      <a:pPr algn="ctr"/>
                      <a:r>
                        <a:rPr lang="es-ES" dirty="0"/>
                        <a:t>123      (86%)</a:t>
                      </a:r>
                    </a:p>
                  </a:txBody>
                  <a:tcPr anchor="ctr"/>
                </a:tc>
                <a:tc>
                  <a:txBody>
                    <a:bodyPr/>
                    <a:lstStyle/>
                    <a:p>
                      <a:pPr algn="ctr"/>
                      <a:r>
                        <a:rPr lang="es-ES" dirty="0"/>
                        <a:t>143     (</a:t>
                      </a:r>
                      <a:r>
                        <a:rPr lang="es-ES" b="1" i="1" dirty="0">
                          <a:solidFill>
                            <a:schemeClr val="tx1"/>
                          </a:solidFill>
                        </a:rPr>
                        <a:t>100%)</a:t>
                      </a:r>
                    </a:p>
                  </a:txBody>
                  <a:tcPr anchor="ctr"/>
                </a:tc>
                <a:tc>
                  <a:txBody>
                    <a:bodyPr/>
                    <a:lstStyle/>
                    <a:p>
                      <a:pPr algn="ctr"/>
                      <a:r>
                        <a:rPr lang="es-ES" dirty="0"/>
                        <a:t>107      (75%)</a:t>
                      </a:r>
                    </a:p>
                  </a:txBody>
                  <a:tcPr anchor="ctr"/>
                </a:tc>
                <a:tc>
                  <a:txBody>
                    <a:bodyPr/>
                    <a:lstStyle/>
                    <a:p>
                      <a:pPr algn="ctr"/>
                      <a:r>
                        <a:rPr lang="es-ES" dirty="0"/>
                        <a:t>57      (</a:t>
                      </a:r>
                      <a:r>
                        <a:rPr lang="es-ES" b="1" dirty="0"/>
                        <a:t>40%</a:t>
                      </a:r>
                      <a:r>
                        <a:rPr lang="es-ES" dirty="0"/>
                        <a:t>)</a:t>
                      </a:r>
                    </a:p>
                  </a:txBody>
                  <a:tcPr anchor="ctr"/>
                </a:tc>
                <a:tc>
                  <a:txBody>
                    <a:bodyPr/>
                    <a:lstStyle/>
                    <a:p>
                      <a:pPr algn="ctr"/>
                      <a:r>
                        <a:rPr lang="es-ES" dirty="0"/>
                        <a:t> --</a:t>
                      </a:r>
                    </a:p>
                  </a:txBody>
                  <a:tcPr anchor="ctr"/>
                </a:tc>
                <a:tc>
                  <a:txBody>
                    <a:bodyPr/>
                    <a:lstStyle/>
                    <a:p>
                      <a:pPr algn="ctr"/>
                      <a:r>
                        <a:rPr lang="es-ES" dirty="0"/>
                        <a:t>39    (</a:t>
                      </a:r>
                      <a:r>
                        <a:rPr lang="es-ES" b="1" dirty="0"/>
                        <a:t>27%)</a:t>
                      </a:r>
                    </a:p>
                  </a:txBody>
                  <a:tcPr anchor="ctr"/>
                </a:tc>
                <a:tc>
                  <a:txBody>
                    <a:bodyPr/>
                    <a:lstStyle/>
                    <a:p>
                      <a:pPr algn="ctr"/>
                      <a:r>
                        <a:rPr lang="es-ES" dirty="0"/>
                        <a:t> --</a:t>
                      </a:r>
                    </a:p>
                  </a:txBody>
                  <a:tcPr anchor="ctr"/>
                </a:tc>
                <a:extLst>
                  <a:ext uri="{0D108BD9-81ED-4DB2-BD59-A6C34878D82A}">
                    <a16:rowId xmlns:a16="http://schemas.microsoft.com/office/drawing/2014/main" val="2877136949"/>
                  </a:ext>
                </a:extLst>
              </a:tr>
              <a:tr h="665757">
                <a:tc>
                  <a:txBody>
                    <a:bodyPr/>
                    <a:lstStyle/>
                    <a:p>
                      <a:pPr algn="ctr"/>
                      <a:r>
                        <a:rPr lang="es-ES" dirty="0"/>
                        <a:t>Total</a:t>
                      </a:r>
                    </a:p>
                  </a:txBody>
                  <a:tcPr anchor="ctr"/>
                </a:tc>
                <a:tc>
                  <a:txBody>
                    <a:bodyPr/>
                    <a:lstStyle/>
                    <a:p>
                      <a:pPr algn="ctr"/>
                      <a:r>
                        <a:rPr lang="es-ES" dirty="0"/>
                        <a:t>220      (</a:t>
                      </a:r>
                      <a:r>
                        <a:rPr lang="es-ES" b="1" i="1" dirty="0"/>
                        <a:t>88%</a:t>
                      </a:r>
                      <a:r>
                        <a:rPr lang="es-ES" dirty="0"/>
                        <a:t>)</a:t>
                      </a:r>
                    </a:p>
                  </a:txBody>
                  <a:tcPr anchor="ctr"/>
                </a:tc>
                <a:tc>
                  <a:txBody>
                    <a:bodyPr/>
                    <a:lstStyle/>
                    <a:p>
                      <a:pPr algn="ctr"/>
                      <a:r>
                        <a:rPr lang="es-ES" dirty="0"/>
                        <a:t>250     (99%)</a:t>
                      </a:r>
                    </a:p>
                  </a:txBody>
                  <a:tcPr anchor="ctr"/>
                </a:tc>
                <a:tc>
                  <a:txBody>
                    <a:bodyPr/>
                    <a:lstStyle/>
                    <a:p>
                      <a:pPr algn="ctr"/>
                      <a:r>
                        <a:rPr lang="es-ES" dirty="0"/>
                        <a:t>189      (</a:t>
                      </a:r>
                      <a:r>
                        <a:rPr lang="es-ES" b="1" i="1" dirty="0"/>
                        <a:t>75%)</a:t>
                      </a:r>
                    </a:p>
                  </a:txBody>
                  <a:tcPr anchor="ctr"/>
                </a:tc>
                <a:tc>
                  <a:txBody>
                    <a:bodyPr/>
                    <a:lstStyle/>
                    <a:p>
                      <a:pPr algn="ctr"/>
                      <a:r>
                        <a:rPr lang="es-ES" dirty="0"/>
                        <a:t>164    (65%)</a:t>
                      </a:r>
                    </a:p>
                  </a:txBody>
                  <a:tcPr anchor="ctr"/>
                </a:tc>
                <a:tc>
                  <a:txBody>
                    <a:bodyPr/>
                    <a:lstStyle/>
                    <a:p>
                      <a:pPr algn="ctr"/>
                      <a:r>
                        <a:rPr lang="es-ES" dirty="0"/>
                        <a:t>33      (13%)</a:t>
                      </a:r>
                    </a:p>
                  </a:txBody>
                  <a:tcPr anchor="ctr"/>
                </a:tc>
                <a:tc>
                  <a:txBody>
                    <a:bodyPr/>
                    <a:lstStyle/>
                    <a:p>
                      <a:pPr algn="ctr"/>
                      <a:r>
                        <a:rPr lang="es-ES" dirty="0"/>
                        <a:t>113   (45%)</a:t>
                      </a:r>
                    </a:p>
                  </a:txBody>
                  <a:tcPr anchor="ctr"/>
                </a:tc>
                <a:tc>
                  <a:txBody>
                    <a:bodyPr/>
                    <a:lstStyle/>
                    <a:p>
                      <a:pPr algn="ctr"/>
                      <a:r>
                        <a:rPr lang="es-ES" dirty="0"/>
                        <a:t>27     (11%)</a:t>
                      </a:r>
                    </a:p>
                  </a:txBody>
                  <a:tcPr anchor="ctr"/>
                </a:tc>
                <a:extLst>
                  <a:ext uri="{0D108BD9-81ED-4DB2-BD59-A6C34878D82A}">
                    <a16:rowId xmlns:a16="http://schemas.microsoft.com/office/drawing/2014/main" val="3227896717"/>
                  </a:ext>
                </a:extLst>
              </a:tr>
            </a:tbl>
          </a:graphicData>
        </a:graphic>
      </p:graphicFrame>
      <p:grpSp>
        <p:nvGrpSpPr>
          <p:cNvPr id="9" name="Grupo 8">
            <a:extLst>
              <a:ext uri="{FF2B5EF4-FFF2-40B4-BE49-F238E27FC236}">
                <a16:creationId xmlns:a16="http://schemas.microsoft.com/office/drawing/2014/main" id="{D839879B-3215-EC41-A697-0B341C631EBC}"/>
              </a:ext>
            </a:extLst>
          </p:cNvPr>
          <p:cNvGrpSpPr/>
          <p:nvPr/>
        </p:nvGrpSpPr>
        <p:grpSpPr>
          <a:xfrm>
            <a:off x="4626669" y="5071440"/>
            <a:ext cx="2938665" cy="1271379"/>
            <a:chOff x="4626669" y="5071440"/>
            <a:chExt cx="2938665" cy="1271379"/>
          </a:xfrm>
        </p:grpSpPr>
        <p:pic>
          <p:nvPicPr>
            <p:cNvPr id="6" name="Imagen 5">
              <a:extLst>
                <a:ext uri="{FF2B5EF4-FFF2-40B4-BE49-F238E27FC236}">
                  <a16:creationId xmlns:a16="http://schemas.microsoft.com/office/drawing/2014/main" id="{4BCF2D90-4BF5-184F-BA12-4193A3797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65" y="5071440"/>
              <a:ext cx="1245703" cy="1245703"/>
            </a:xfrm>
            <a:prstGeom prst="rect">
              <a:avLst/>
            </a:prstGeom>
          </p:spPr>
        </p:pic>
        <p:pic>
          <p:nvPicPr>
            <p:cNvPr id="8" name="Imagen 7">
              <a:extLst>
                <a:ext uri="{FF2B5EF4-FFF2-40B4-BE49-F238E27FC236}">
                  <a16:creationId xmlns:a16="http://schemas.microsoft.com/office/drawing/2014/main" id="{F92F30B3-11CB-0942-8633-F0B2DCA22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704" y="5201477"/>
              <a:ext cx="985630" cy="985630"/>
            </a:xfrm>
            <a:prstGeom prst="rect">
              <a:avLst/>
            </a:prstGeom>
          </p:spPr>
        </p:pic>
        <p:pic>
          <p:nvPicPr>
            <p:cNvPr id="12" name="Imagen 11">
              <a:extLst>
                <a:ext uri="{FF2B5EF4-FFF2-40B4-BE49-F238E27FC236}">
                  <a16:creationId xmlns:a16="http://schemas.microsoft.com/office/drawing/2014/main" id="{280F6C34-7C81-DA4D-B94C-1FB47B226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626669" y="5357191"/>
              <a:ext cx="985628" cy="985628"/>
            </a:xfrm>
            <a:prstGeom prst="rect">
              <a:avLst/>
            </a:prstGeom>
          </p:spPr>
        </p:pic>
      </p:grpSp>
    </p:spTree>
    <p:extLst>
      <p:ext uri="{BB962C8B-B14F-4D97-AF65-F5344CB8AC3E}">
        <p14:creationId xmlns:p14="http://schemas.microsoft.com/office/powerpoint/2010/main" val="128060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A3C6A796-AECA-F04D-B712-98C5F7736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0" y="5273061"/>
            <a:ext cx="1140959" cy="1140959"/>
          </a:xfrm>
          <a:prstGeom prst="rect">
            <a:avLst/>
          </a:prstGeom>
        </p:spPr>
      </p:pic>
      <p:pic>
        <p:nvPicPr>
          <p:cNvPr id="32" name="Imagen 31">
            <a:extLst>
              <a:ext uri="{FF2B5EF4-FFF2-40B4-BE49-F238E27FC236}">
                <a16:creationId xmlns:a16="http://schemas.microsoft.com/office/drawing/2014/main" id="{27978F42-5DD8-FF42-A278-B0B85122B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4" y="547643"/>
            <a:ext cx="1140959" cy="1140959"/>
          </a:xfrm>
          <a:prstGeom prst="rect">
            <a:avLst/>
          </a:prstGeom>
        </p:spPr>
      </p:pic>
      <p:sp>
        <p:nvSpPr>
          <p:cNvPr id="18" name="Trapecio 17">
            <a:extLst>
              <a:ext uri="{FF2B5EF4-FFF2-40B4-BE49-F238E27FC236}">
                <a16:creationId xmlns:a16="http://schemas.microsoft.com/office/drawing/2014/main" id="{EA732227-20F0-5D4F-A8E1-BFC57544F8DD}"/>
              </a:ext>
            </a:extLst>
          </p:cNvPr>
          <p:cNvSpPr/>
          <p:nvPr/>
        </p:nvSpPr>
        <p:spPr>
          <a:xfrm>
            <a:off x="6407736" y="3647656"/>
            <a:ext cx="818622" cy="369331"/>
          </a:xfrm>
          <a:prstGeom prst="trapezoid">
            <a:avLst>
              <a:gd name="adj" fmla="val 49643"/>
            </a:avLst>
          </a:prstGeom>
          <a:solidFill>
            <a:schemeClr val="accent6">
              <a:lumMod val="60000"/>
              <a:lumOff val="40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440</a:t>
            </a:r>
          </a:p>
        </p:txBody>
      </p:sp>
      <p:sp>
        <p:nvSpPr>
          <p:cNvPr id="17" name="Trapecio 16">
            <a:extLst>
              <a:ext uri="{FF2B5EF4-FFF2-40B4-BE49-F238E27FC236}">
                <a16:creationId xmlns:a16="http://schemas.microsoft.com/office/drawing/2014/main" id="{5D936403-2219-F846-9AAE-7A3AB28DD214}"/>
              </a:ext>
            </a:extLst>
          </p:cNvPr>
          <p:cNvSpPr/>
          <p:nvPr/>
        </p:nvSpPr>
        <p:spPr>
          <a:xfrm>
            <a:off x="8533451" y="2604902"/>
            <a:ext cx="745435" cy="382757"/>
          </a:xfrm>
          <a:prstGeom prst="trapezoid">
            <a:avLst>
              <a:gd name="adj" fmla="val 42064"/>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530</a:t>
            </a:r>
          </a:p>
        </p:txBody>
      </p:sp>
      <p:sp>
        <p:nvSpPr>
          <p:cNvPr id="8" name="Trapecio 7">
            <a:extLst>
              <a:ext uri="{FF2B5EF4-FFF2-40B4-BE49-F238E27FC236}">
                <a16:creationId xmlns:a16="http://schemas.microsoft.com/office/drawing/2014/main" id="{03253321-65D1-D345-ACEB-0B75E854E611}"/>
              </a:ext>
            </a:extLst>
          </p:cNvPr>
          <p:cNvSpPr/>
          <p:nvPr/>
        </p:nvSpPr>
        <p:spPr>
          <a:xfrm>
            <a:off x="1196709" y="3647657"/>
            <a:ext cx="818622" cy="369331"/>
          </a:xfrm>
          <a:prstGeom prst="trapezoid">
            <a:avLst>
              <a:gd name="adj" fmla="val 49643"/>
            </a:avLst>
          </a:prstGeom>
          <a:solidFill>
            <a:schemeClr val="accent6">
              <a:lumMod val="60000"/>
              <a:lumOff val="40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150</a:t>
            </a:r>
          </a:p>
        </p:txBody>
      </p:sp>
      <p:sp>
        <p:nvSpPr>
          <p:cNvPr id="7" name="Trapecio 6">
            <a:extLst>
              <a:ext uri="{FF2B5EF4-FFF2-40B4-BE49-F238E27FC236}">
                <a16:creationId xmlns:a16="http://schemas.microsoft.com/office/drawing/2014/main" id="{FCCE5FD5-DDEE-5D48-A55C-12008C85C6CB}"/>
              </a:ext>
            </a:extLst>
          </p:cNvPr>
          <p:cNvSpPr/>
          <p:nvPr/>
        </p:nvSpPr>
        <p:spPr>
          <a:xfrm>
            <a:off x="2534306" y="2604903"/>
            <a:ext cx="745435" cy="382757"/>
          </a:xfrm>
          <a:prstGeom prst="trapezoid">
            <a:avLst>
              <a:gd name="adj" fmla="val 38651"/>
            </a:avLst>
          </a:prstGeom>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200</a:t>
            </a:r>
          </a:p>
        </p:txBody>
      </p:sp>
      <p:grpSp>
        <p:nvGrpSpPr>
          <p:cNvPr id="9" name="Grupo 8">
            <a:extLst>
              <a:ext uri="{FF2B5EF4-FFF2-40B4-BE49-F238E27FC236}">
                <a16:creationId xmlns:a16="http://schemas.microsoft.com/office/drawing/2014/main" id="{79996FC8-FF32-9844-B39A-BDAFD47367D0}"/>
              </a:ext>
            </a:extLst>
          </p:cNvPr>
          <p:cNvGrpSpPr/>
          <p:nvPr/>
        </p:nvGrpSpPr>
        <p:grpSpPr>
          <a:xfrm>
            <a:off x="687741" y="3006687"/>
            <a:ext cx="10307550" cy="640974"/>
            <a:chOff x="252000" y="2972105"/>
            <a:chExt cx="8665087" cy="647464"/>
          </a:xfrm>
        </p:grpSpPr>
        <p:sp>
          <p:nvSpPr>
            <p:cNvPr id="12" name="AutoShape 8">
              <a:extLst>
                <a:ext uri="{FF2B5EF4-FFF2-40B4-BE49-F238E27FC236}">
                  <a16:creationId xmlns:a16="http://schemas.microsoft.com/office/drawing/2014/main" id="{0FEE00DF-0B0F-2247-9DC9-99A40E045C47}"/>
                </a:ext>
              </a:extLst>
            </p:cNvPr>
            <p:cNvSpPr>
              <a:spLocks noChangeArrowheads="1"/>
            </p:cNvSpPr>
            <p:nvPr/>
          </p:nvSpPr>
          <p:spPr bwMode="auto">
            <a:xfrm>
              <a:off x="2008228" y="2972105"/>
              <a:ext cx="1640174" cy="647464"/>
            </a:xfrm>
            <a:prstGeom prst="chevron">
              <a:avLst>
                <a:gd name="adj" fmla="val 13476"/>
              </a:avLst>
            </a:prstGeom>
            <a:solidFill>
              <a:srgbClr val="79C5B3">
                <a:lumMod val="20000"/>
                <a:lumOff val="80000"/>
              </a:srgbClr>
            </a:solidFill>
            <a:ln w="25400">
              <a:noFill/>
              <a:miter lim="800000"/>
              <a:headEnd/>
              <a:tailEnd/>
            </a:ln>
          </p:spPr>
          <p:txBody>
            <a:bodyPr wrap="square" lIns="0" tIns="0" rIns="0" bIns="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srgbClr val="1A3B47"/>
                </a:solidFill>
                <a:effectLst/>
                <a:uLnTx/>
                <a:uFillTx/>
                <a:latin typeface="Arial"/>
              </a:endParaRPr>
            </a:p>
          </p:txBody>
        </p:sp>
        <p:sp>
          <p:nvSpPr>
            <p:cNvPr id="13" name="AutoShape 10">
              <a:extLst>
                <a:ext uri="{FF2B5EF4-FFF2-40B4-BE49-F238E27FC236}">
                  <a16:creationId xmlns:a16="http://schemas.microsoft.com/office/drawing/2014/main" id="{F5369DEB-93B0-7744-9440-94E632704FB4}"/>
                </a:ext>
              </a:extLst>
            </p:cNvPr>
            <p:cNvSpPr>
              <a:spLocks noChangeArrowheads="1"/>
            </p:cNvSpPr>
            <p:nvPr/>
          </p:nvSpPr>
          <p:spPr bwMode="auto">
            <a:xfrm>
              <a:off x="3764456" y="2972105"/>
              <a:ext cx="1640174" cy="647464"/>
            </a:xfrm>
            <a:prstGeom prst="chevron">
              <a:avLst>
                <a:gd name="adj" fmla="val 13773"/>
              </a:avLst>
            </a:prstGeom>
            <a:solidFill>
              <a:srgbClr val="79C5B3">
                <a:lumMod val="40000"/>
                <a:lumOff val="60000"/>
              </a:srgbClr>
            </a:solidFill>
            <a:ln w="25400">
              <a:noFill/>
              <a:miter lim="800000"/>
              <a:headEnd/>
              <a:tailEnd/>
            </a:ln>
          </p:spPr>
          <p:txBody>
            <a:bodyPr wrap="square" lIns="0" tIns="0" rIns="0" bIns="0"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srgbClr val="1A3B47"/>
                </a:solidFill>
                <a:effectLst/>
                <a:uLnTx/>
                <a:uFillTx/>
                <a:latin typeface="Arial"/>
              </a:endParaRPr>
            </a:p>
          </p:txBody>
        </p:sp>
        <p:sp>
          <p:nvSpPr>
            <p:cNvPr id="14" name="AutoShape 12">
              <a:extLst>
                <a:ext uri="{FF2B5EF4-FFF2-40B4-BE49-F238E27FC236}">
                  <a16:creationId xmlns:a16="http://schemas.microsoft.com/office/drawing/2014/main" id="{01DB9EEA-152B-CF4F-8497-994C98AA0087}"/>
                </a:ext>
              </a:extLst>
            </p:cNvPr>
            <p:cNvSpPr>
              <a:spLocks noChangeArrowheads="1"/>
            </p:cNvSpPr>
            <p:nvPr/>
          </p:nvSpPr>
          <p:spPr bwMode="auto">
            <a:xfrm>
              <a:off x="5520684" y="2972105"/>
              <a:ext cx="1640174" cy="647464"/>
            </a:xfrm>
            <a:prstGeom prst="chevron">
              <a:avLst>
                <a:gd name="adj" fmla="val 14471"/>
              </a:avLst>
            </a:prstGeom>
            <a:solidFill>
              <a:srgbClr val="79C5B3">
                <a:lumMod val="60000"/>
                <a:lumOff val="40000"/>
              </a:srgbClr>
            </a:solidFill>
            <a:ln w="25400">
              <a:noFill/>
              <a:miter lim="800000"/>
              <a:headEnd/>
              <a:tailEnd/>
            </a:ln>
          </p:spPr>
          <p:txBody>
            <a:bodyPr wrap="square" lIns="0" tIns="0" rIns="0" bIns="0" anchor="ctr"/>
            <a:lstStyle/>
            <a:p>
              <a:pPr marL="0" marR="0" lvl="0" indent="0" algn="ctr" defTabSz="685800" eaLnBrk="0" fontAlgn="auto" latinLnBrk="0" hangingPunct="0">
                <a:lnSpc>
                  <a:spcPct val="100000"/>
                </a:lnSpc>
                <a:spcBef>
                  <a:spcPts val="0"/>
                </a:spcBef>
                <a:spcAft>
                  <a:spcPts val="0"/>
                </a:spcAft>
                <a:buClrTx/>
                <a:buSzTx/>
                <a:buFontTx/>
                <a:buNone/>
                <a:tabLst/>
                <a:defRPr/>
              </a:pPr>
              <a:endParaRPr kumimoji="0" lang="es-ES" sz="1200" b="0" i="0" u="none" strike="noStrike" kern="0" cap="none" spc="0" normalizeH="0" baseline="0" noProof="0" dirty="0">
                <a:ln>
                  <a:noFill/>
                </a:ln>
                <a:solidFill>
                  <a:srgbClr val="1A3B47"/>
                </a:solidFill>
                <a:effectLst/>
                <a:uLnTx/>
                <a:uFillTx/>
                <a:latin typeface="Arial"/>
              </a:endParaRPr>
            </a:p>
          </p:txBody>
        </p:sp>
        <p:sp>
          <p:nvSpPr>
            <p:cNvPr id="15" name="AutoShape 12">
              <a:extLst>
                <a:ext uri="{FF2B5EF4-FFF2-40B4-BE49-F238E27FC236}">
                  <a16:creationId xmlns:a16="http://schemas.microsoft.com/office/drawing/2014/main" id="{C07DBDCD-7D7D-CF41-9F01-6FA136FF455B}"/>
                </a:ext>
              </a:extLst>
            </p:cNvPr>
            <p:cNvSpPr>
              <a:spLocks noChangeArrowheads="1"/>
            </p:cNvSpPr>
            <p:nvPr/>
          </p:nvSpPr>
          <p:spPr bwMode="auto">
            <a:xfrm>
              <a:off x="7276913" y="2972105"/>
              <a:ext cx="1640174" cy="647464"/>
            </a:xfrm>
            <a:prstGeom prst="chevron">
              <a:avLst>
                <a:gd name="adj" fmla="val 14471"/>
              </a:avLst>
            </a:prstGeom>
            <a:solidFill>
              <a:srgbClr val="79C5B3"/>
            </a:solidFill>
            <a:ln w="25400">
              <a:noFill/>
              <a:miter lim="800000"/>
              <a:headEnd/>
              <a:tailEnd/>
            </a:ln>
          </p:spPr>
          <p:txBody>
            <a:bodyPr wrap="square" lIns="0" tIns="0" rIns="0" bIns="0" anchor="ctr"/>
            <a:lstStyle/>
            <a:p>
              <a:pPr lvl="0" algn="ctr" eaLnBrk="0" hangingPunct="0">
                <a:defRPr/>
              </a:pPr>
              <a:r>
                <a:rPr lang="es-ES" sz="1200" kern="0" dirty="0">
                  <a:solidFill>
                    <a:srgbClr val="1A3B47"/>
                  </a:solidFill>
                  <a:latin typeface="Arial"/>
                </a:rPr>
                <a:t>Tránsito lento</a:t>
              </a:r>
            </a:p>
          </p:txBody>
        </p:sp>
        <p:sp>
          <p:nvSpPr>
            <p:cNvPr id="16" name="AutoShape 8">
              <a:extLst>
                <a:ext uri="{FF2B5EF4-FFF2-40B4-BE49-F238E27FC236}">
                  <a16:creationId xmlns:a16="http://schemas.microsoft.com/office/drawing/2014/main" id="{82CC5CE6-CE0A-804B-864C-ED74D6FE7383}"/>
                </a:ext>
              </a:extLst>
            </p:cNvPr>
            <p:cNvSpPr>
              <a:spLocks noChangeArrowheads="1"/>
            </p:cNvSpPr>
            <p:nvPr/>
          </p:nvSpPr>
          <p:spPr bwMode="auto">
            <a:xfrm>
              <a:off x="252000" y="2972105"/>
              <a:ext cx="1640174" cy="647464"/>
            </a:xfrm>
            <a:prstGeom prst="chevron">
              <a:avLst>
                <a:gd name="adj" fmla="val 13476"/>
              </a:avLst>
            </a:prstGeom>
            <a:solidFill>
              <a:srgbClr val="E7E6E6"/>
            </a:solidFill>
            <a:ln w="25400">
              <a:noFill/>
              <a:miter lim="800000"/>
              <a:headEnd/>
              <a:tailEnd/>
            </a:ln>
          </p:spPr>
          <p:txBody>
            <a:bodyPr wrap="square" lIns="0" tIns="0" rIns="0" bIns="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lang="es-ES" sz="1200" kern="0" dirty="0">
                  <a:solidFill>
                    <a:srgbClr val="1A3B47"/>
                  </a:solidFill>
                  <a:latin typeface="Arial"/>
                </a:rPr>
                <a:t>Tránsito rápido</a:t>
              </a:r>
            </a:p>
          </p:txBody>
        </p:sp>
      </p:grpSp>
      <p:sp>
        <p:nvSpPr>
          <p:cNvPr id="2" name="CuadroTexto 1">
            <a:extLst>
              <a:ext uri="{FF2B5EF4-FFF2-40B4-BE49-F238E27FC236}">
                <a16:creationId xmlns:a16="http://schemas.microsoft.com/office/drawing/2014/main" id="{78C3A44E-CB42-B548-AA6B-6F4032A2CCA2}"/>
              </a:ext>
            </a:extLst>
          </p:cNvPr>
          <p:cNvSpPr txBox="1"/>
          <p:nvPr/>
        </p:nvSpPr>
        <p:spPr>
          <a:xfrm>
            <a:off x="159065" y="198783"/>
            <a:ext cx="854721" cy="369332"/>
          </a:xfrm>
          <a:prstGeom prst="rect">
            <a:avLst/>
          </a:prstGeom>
          <a:solidFill>
            <a:schemeClr val="accent1"/>
          </a:solidFill>
        </p:spPr>
        <p:txBody>
          <a:bodyPr wrap="none" rtlCol="0">
            <a:spAutoFit/>
          </a:bodyPr>
          <a:lstStyle/>
          <a:p>
            <a:r>
              <a:rPr lang="es-ES" b="1" i="1" dirty="0"/>
              <a:t>CIDMA</a:t>
            </a:r>
          </a:p>
        </p:txBody>
      </p:sp>
      <p:sp>
        <p:nvSpPr>
          <p:cNvPr id="3" name="CuadroTexto 2">
            <a:extLst>
              <a:ext uri="{FF2B5EF4-FFF2-40B4-BE49-F238E27FC236}">
                <a16:creationId xmlns:a16="http://schemas.microsoft.com/office/drawing/2014/main" id="{D79F91A4-C791-2642-AB07-03B3D6C065DC}"/>
              </a:ext>
            </a:extLst>
          </p:cNvPr>
          <p:cNvSpPr txBox="1"/>
          <p:nvPr/>
        </p:nvSpPr>
        <p:spPr>
          <a:xfrm>
            <a:off x="117131" y="6289885"/>
            <a:ext cx="922560" cy="369332"/>
          </a:xfrm>
          <a:prstGeom prst="rect">
            <a:avLst/>
          </a:prstGeom>
          <a:solidFill>
            <a:schemeClr val="accent6">
              <a:lumMod val="60000"/>
              <a:lumOff val="40000"/>
            </a:schemeClr>
          </a:solidFill>
        </p:spPr>
        <p:txBody>
          <a:bodyPr wrap="none" rtlCol="0">
            <a:spAutoFit/>
          </a:bodyPr>
          <a:lstStyle/>
          <a:p>
            <a:r>
              <a:rPr lang="es-ES" b="1" i="1" dirty="0"/>
              <a:t>Italiano</a:t>
            </a:r>
          </a:p>
        </p:txBody>
      </p:sp>
      <p:sp>
        <p:nvSpPr>
          <p:cNvPr id="4" name="CuadroTexto 3">
            <a:extLst>
              <a:ext uri="{FF2B5EF4-FFF2-40B4-BE49-F238E27FC236}">
                <a16:creationId xmlns:a16="http://schemas.microsoft.com/office/drawing/2014/main" id="{C7958D03-3D72-4A45-8C59-9096FE6A4C9E}"/>
              </a:ext>
            </a:extLst>
          </p:cNvPr>
          <p:cNvSpPr txBox="1"/>
          <p:nvPr/>
        </p:nvSpPr>
        <p:spPr>
          <a:xfrm>
            <a:off x="495312" y="1113792"/>
            <a:ext cx="418704" cy="369332"/>
          </a:xfrm>
          <a:prstGeom prst="rect">
            <a:avLst/>
          </a:prstGeom>
          <a:noFill/>
        </p:spPr>
        <p:txBody>
          <a:bodyPr wrap="none" rtlCol="0">
            <a:spAutoFit/>
          </a:bodyPr>
          <a:lstStyle/>
          <a:p>
            <a:r>
              <a:rPr lang="es-ES" dirty="0"/>
              <a:t>24</a:t>
            </a:r>
          </a:p>
        </p:txBody>
      </p:sp>
      <p:sp>
        <p:nvSpPr>
          <p:cNvPr id="6" name="CuadroTexto 5">
            <a:extLst>
              <a:ext uri="{FF2B5EF4-FFF2-40B4-BE49-F238E27FC236}">
                <a16:creationId xmlns:a16="http://schemas.microsoft.com/office/drawing/2014/main" id="{7E250FAC-659E-7148-83E7-8B34326036A1}"/>
              </a:ext>
            </a:extLst>
          </p:cNvPr>
          <p:cNvSpPr txBox="1"/>
          <p:nvPr/>
        </p:nvSpPr>
        <p:spPr>
          <a:xfrm>
            <a:off x="416877" y="5843540"/>
            <a:ext cx="418704" cy="369332"/>
          </a:xfrm>
          <a:prstGeom prst="rect">
            <a:avLst/>
          </a:prstGeom>
          <a:noFill/>
        </p:spPr>
        <p:txBody>
          <a:bodyPr wrap="none" rtlCol="0">
            <a:spAutoFit/>
          </a:bodyPr>
          <a:lstStyle/>
          <a:p>
            <a:r>
              <a:rPr lang="es-ES" dirty="0"/>
              <a:t>20</a:t>
            </a:r>
          </a:p>
        </p:txBody>
      </p:sp>
      <p:sp>
        <p:nvSpPr>
          <p:cNvPr id="20" name="Elipse 19">
            <a:extLst>
              <a:ext uri="{FF2B5EF4-FFF2-40B4-BE49-F238E27FC236}">
                <a16:creationId xmlns:a16="http://schemas.microsoft.com/office/drawing/2014/main" id="{A52611F0-3C0C-0649-9D9D-0D06544442F2}"/>
              </a:ext>
            </a:extLst>
          </p:cNvPr>
          <p:cNvSpPr/>
          <p:nvPr/>
        </p:nvSpPr>
        <p:spPr>
          <a:xfrm>
            <a:off x="61953" y="3035038"/>
            <a:ext cx="611322" cy="640974"/>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61</a:t>
            </a:r>
          </a:p>
        </p:txBody>
      </p:sp>
      <p:sp>
        <p:nvSpPr>
          <p:cNvPr id="23" name="Flecha derecha 22">
            <a:extLst>
              <a:ext uri="{FF2B5EF4-FFF2-40B4-BE49-F238E27FC236}">
                <a16:creationId xmlns:a16="http://schemas.microsoft.com/office/drawing/2014/main" id="{1080DB46-16C2-AD41-9983-4486F5D5F88A}"/>
              </a:ext>
            </a:extLst>
          </p:cNvPr>
          <p:cNvSpPr/>
          <p:nvPr/>
        </p:nvSpPr>
        <p:spPr>
          <a:xfrm>
            <a:off x="11133345" y="2796282"/>
            <a:ext cx="927485" cy="1036040"/>
          </a:xfrm>
          <a:prstGeom prst="rightArrow">
            <a:avLst>
              <a:gd name="adj1" fmla="val 60087"/>
              <a:gd name="adj2" fmla="val 50000"/>
            </a:avLst>
          </a:prstGeom>
          <a:solidFill>
            <a:srgbClr val="79C5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777</a:t>
            </a:r>
          </a:p>
        </p:txBody>
      </p:sp>
      <p:sp>
        <p:nvSpPr>
          <p:cNvPr id="27" name="Elipse 26">
            <a:extLst>
              <a:ext uri="{FF2B5EF4-FFF2-40B4-BE49-F238E27FC236}">
                <a16:creationId xmlns:a16="http://schemas.microsoft.com/office/drawing/2014/main" id="{045D548A-718D-644C-8170-51463CEE290D}"/>
              </a:ext>
            </a:extLst>
          </p:cNvPr>
          <p:cNvSpPr/>
          <p:nvPr/>
        </p:nvSpPr>
        <p:spPr>
          <a:xfrm>
            <a:off x="2214960" y="962578"/>
            <a:ext cx="1384126" cy="119258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47</a:t>
            </a:r>
          </a:p>
        </p:txBody>
      </p:sp>
      <p:sp>
        <p:nvSpPr>
          <p:cNvPr id="28" name="Elipse 27">
            <a:extLst>
              <a:ext uri="{FF2B5EF4-FFF2-40B4-BE49-F238E27FC236}">
                <a16:creationId xmlns:a16="http://schemas.microsoft.com/office/drawing/2014/main" id="{E19462FD-1312-804F-ACE2-63086DC6E852}"/>
              </a:ext>
            </a:extLst>
          </p:cNvPr>
          <p:cNvSpPr/>
          <p:nvPr/>
        </p:nvSpPr>
        <p:spPr>
          <a:xfrm>
            <a:off x="8372293" y="1454158"/>
            <a:ext cx="1067749" cy="70100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29</a:t>
            </a:r>
          </a:p>
        </p:txBody>
      </p:sp>
      <p:sp>
        <p:nvSpPr>
          <p:cNvPr id="29" name="Elipse 28">
            <a:extLst>
              <a:ext uri="{FF2B5EF4-FFF2-40B4-BE49-F238E27FC236}">
                <a16:creationId xmlns:a16="http://schemas.microsoft.com/office/drawing/2014/main" id="{5BE5217C-8221-F849-8D2B-CB2881C3E65B}"/>
              </a:ext>
            </a:extLst>
          </p:cNvPr>
          <p:cNvSpPr/>
          <p:nvPr/>
        </p:nvSpPr>
        <p:spPr>
          <a:xfrm>
            <a:off x="1129400" y="4499186"/>
            <a:ext cx="1067749" cy="701004"/>
          </a:xfrm>
          <a:prstGeom prst="ellipse">
            <a:avLst/>
          </a:prstGeom>
          <a:solidFill>
            <a:srgbClr val="79C5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16</a:t>
            </a:r>
          </a:p>
        </p:txBody>
      </p:sp>
      <p:sp>
        <p:nvSpPr>
          <p:cNvPr id="30" name="Elipse 29">
            <a:extLst>
              <a:ext uri="{FF2B5EF4-FFF2-40B4-BE49-F238E27FC236}">
                <a16:creationId xmlns:a16="http://schemas.microsoft.com/office/drawing/2014/main" id="{5B775862-41D1-2942-B965-8E030EC715C9}"/>
              </a:ext>
            </a:extLst>
          </p:cNvPr>
          <p:cNvSpPr/>
          <p:nvPr/>
        </p:nvSpPr>
        <p:spPr>
          <a:xfrm>
            <a:off x="6372198" y="4499186"/>
            <a:ext cx="1067749" cy="701004"/>
          </a:xfrm>
          <a:prstGeom prst="ellipse">
            <a:avLst/>
          </a:prstGeom>
          <a:solidFill>
            <a:srgbClr val="79C5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16</a:t>
            </a:r>
          </a:p>
        </p:txBody>
      </p:sp>
      <p:sp>
        <p:nvSpPr>
          <p:cNvPr id="34" name="CuadroTexto 33">
            <a:extLst>
              <a:ext uri="{FF2B5EF4-FFF2-40B4-BE49-F238E27FC236}">
                <a16:creationId xmlns:a16="http://schemas.microsoft.com/office/drawing/2014/main" id="{4D4CE473-6D79-4441-9829-A047B49D71B2}"/>
              </a:ext>
            </a:extLst>
          </p:cNvPr>
          <p:cNvSpPr txBox="1"/>
          <p:nvPr/>
        </p:nvSpPr>
        <p:spPr>
          <a:xfrm>
            <a:off x="8533451" y="6105219"/>
            <a:ext cx="3152017" cy="369332"/>
          </a:xfrm>
          <a:prstGeom prst="rect">
            <a:avLst/>
          </a:prstGeom>
          <a:noFill/>
        </p:spPr>
        <p:txBody>
          <a:bodyPr wrap="none" rtlCol="0">
            <a:spAutoFit/>
          </a:bodyPr>
          <a:lstStyle/>
          <a:p>
            <a:r>
              <a:rPr lang="es-ES" dirty="0">
                <a:solidFill>
                  <a:srgbClr val="FF0000"/>
                </a:solidFill>
              </a:rPr>
              <a:t>¿</a:t>
            </a:r>
            <a:r>
              <a:rPr lang="es-ES" dirty="0" err="1">
                <a:solidFill>
                  <a:srgbClr val="FF0000"/>
                </a:solidFill>
              </a:rPr>
              <a:t>Estadisticamente</a:t>
            </a:r>
            <a:r>
              <a:rPr lang="es-ES" dirty="0">
                <a:solidFill>
                  <a:srgbClr val="FF0000"/>
                </a:solidFill>
              </a:rPr>
              <a:t> significativo?</a:t>
            </a:r>
          </a:p>
        </p:txBody>
      </p:sp>
      <p:pic>
        <p:nvPicPr>
          <p:cNvPr id="36" name="Imagen 35">
            <a:extLst>
              <a:ext uri="{FF2B5EF4-FFF2-40B4-BE49-F238E27FC236}">
                <a16:creationId xmlns:a16="http://schemas.microsoft.com/office/drawing/2014/main" id="{C4AE6E78-85F2-0942-AE08-B218A7BE5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099" y="1686949"/>
            <a:ext cx="407847" cy="407847"/>
          </a:xfrm>
          <a:prstGeom prst="rect">
            <a:avLst/>
          </a:prstGeom>
        </p:spPr>
      </p:pic>
    </p:spTree>
    <p:extLst>
      <p:ext uri="{BB962C8B-B14F-4D97-AF65-F5344CB8AC3E}">
        <p14:creationId xmlns:p14="http://schemas.microsoft.com/office/powerpoint/2010/main" val="3493656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ntrada manual 3"/>
          <p:cNvSpPr/>
          <p:nvPr/>
        </p:nvSpPr>
        <p:spPr>
          <a:xfrm>
            <a:off x="7485819" y="0"/>
            <a:ext cx="4700155" cy="6858000"/>
          </a:xfrm>
          <a:prstGeom prst="flowChartManualInput">
            <a:avLst/>
          </a:prstGeom>
          <a:solidFill>
            <a:srgbClr val="BD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2"/>
          <p:cNvSpPr>
            <a:spLocks noGrp="1"/>
          </p:cNvSpPr>
          <p:nvPr>
            <p:ph type="title"/>
          </p:nvPr>
        </p:nvSpPr>
        <p:spPr>
          <a:xfrm>
            <a:off x="115016" y="31315"/>
            <a:ext cx="5289455" cy="1236256"/>
          </a:xfrm>
        </p:spPr>
        <p:txBody>
          <a:bodyPr>
            <a:normAutofit/>
          </a:bodyPr>
          <a:lstStyle/>
          <a:p>
            <a:r>
              <a:rPr lang="es-ES" sz="3200" dirty="0">
                <a:latin typeface="Georgia" panose="02040502050405020303" pitchFamily="18" charset="0"/>
              </a:rPr>
              <a:t>Tiempo de expulsión</a:t>
            </a:r>
          </a:p>
        </p:txBody>
      </p:sp>
      <p:sp>
        <p:nvSpPr>
          <p:cNvPr id="5" name="Marcador de contenido 3"/>
          <p:cNvSpPr>
            <a:spLocks noGrp="1"/>
          </p:cNvSpPr>
          <p:nvPr>
            <p:ph idx="1"/>
          </p:nvPr>
        </p:nvSpPr>
        <p:spPr>
          <a:xfrm>
            <a:off x="8764799" y="1709318"/>
            <a:ext cx="2800985" cy="1516379"/>
          </a:xfrm>
        </p:spPr>
        <p:txBody>
          <a:bodyPr>
            <a:normAutofit fontScale="92500" lnSpcReduction="10000"/>
          </a:bodyPr>
          <a:lstStyle/>
          <a:p>
            <a:pPr marL="0" indent="0">
              <a:buNone/>
            </a:pPr>
            <a:r>
              <a:rPr lang="es-ES" sz="12000" dirty="0">
                <a:solidFill>
                  <a:schemeClr val="bg1"/>
                </a:solidFill>
                <a:latin typeface="Georgia" panose="02040502050405020303" pitchFamily="18" charset="0"/>
              </a:rPr>
              <a:t> 04</a:t>
            </a:r>
          </a:p>
        </p:txBody>
      </p:sp>
      <p:sp>
        <p:nvSpPr>
          <p:cNvPr id="2" name="CuadroTexto 1">
            <a:extLst>
              <a:ext uri="{FF2B5EF4-FFF2-40B4-BE49-F238E27FC236}">
                <a16:creationId xmlns:a16="http://schemas.microsoft.com/office/drawing/2014/main" id="{3CC0C661-E3D5-AB4D-80DA-7DBD854AA2AD}"/>
              </a:ext>
            </a:extLst>
          </p:cNvPr>
          <p:cNvSpPr txBox="1"/>
          <p:nvPr/>
        </p:nvSpPr>
        <p:spPr>
          <a:xfrm>
            <a:off x="115016" y="5004391"/>
            <a:ext cx="1379865" cy="369332"/>
          </a:xfrm>
          <a:prstGeom prst="rect">
            <a:avLst/>
          </a:prstGeom>
          <a:noFill/>
        </p:spPr>
        <p:txBody>
          <a:bodyPr wrap="none" rtlCol="0">
            <a:spAutoFit/>
          </a:bodyPr>
          <a:lstStyle/>
          <a:p>
            <a:r>
              <a:rPr lang="es-ES" b="1" dirty="0"/>
              <a:t>Limitaciones</a:t>
            </a:r>
          </a:p>
        </p:txBody>
      </p:sp>
      <p:sp>
        <p:nvSpPr>
          <p:cNvPr id="7" name="Rectángulo 6">
            <a:extLst>
              <a:ext uri="{FF2B5EF4-FFF2-40B4-BE49-F238E27FC236}">
                <a16:creationId xmlns:a16="http://schemas.microsoft.com/office/drawing/2014/main" id="{C2FD8005-334F-AB4C-82FC-07D9BDED3541}"/>
              </a:ext>
            </a:extLst>
          </p:cNvPr>
          <p:cNvSpPr/>
          <p:nvPr/>
        </p:nvSpPr>
        <p:spPr>
          <a:xfrm>
            <a:off x="1416501" y="5526326"/>
            <a:ext cx="1998617" cy="418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Tamaño </a:t>
            </a:r>
            <a:r>
              <a:rPr lang="es-ES" dirty="0" err="1"/>
              <a:t>muestral</a:t>
            </a:r>
            <a:endParaRPr lang="es-ES" dirty="0"/>
          </a:p>
        </p:txBody>
      </p:sp>
      <p:sp>
        <p:nvSpPr>
          <p:cNvPr id="8" name="Rectángulo 7">
            <a:extLst>
              <a:ext uri="{FF2B5EF4-FFF2-40B4-BE49-F238E27FC236}">
                <a16:creationId xmlns:a16="http://schemas.microsoft.com/office/drawing/2014/main" id="{2F75B0F2-4A02-E84E-854C-7C1741D9D4AB}"/>
              </a:ext>
            </a:extLst>
          </p:cNvPr>
          <p:cNvSpPr/>
          <p:nvPr/>
        </p:nvSpPr>
        <p:spPr>
          <a:xfrm>
            <a:off x="4405162" y="2614490"/>
            <a:ext cx="1998617" cy="418011"/>
          </a:xfrm>
          <a:prstGeom prst="rect">
            <a:avLst/>
          </a:prstGeom>
          <a:solidFill>
            <a:srgbClr val="AB2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Italiano</a:t>
            </a:r>
            <a:r>
              <a:rPr lang="es-ES" dirty="0"/>
              <a:t> </a:t>
            </a:r>
          </a:p>
        </p:txBody>
      </p:sp>
      <p:pic>
        <p:nvPicPr>
          <p:cNvPr id="11" name="Imagen 10">
            <a:extLst>
              <a:ext uri="{FF2B5EF4-FFF2-40B4-BE49-F238E27FC236}">
                <a16:creationId xmlns:a16="http://schemas.microsoft.com/office/drawing/2014/main" id="{4DC71340-1D62-9B44-826E-647BB2473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198" y="941023"/>
            <a:ext cx="1401331" cy="1386423"/>
          </a:xfrm>
          <a:prstGeom prst="rect">
            <a:avLst/>
          </a:prstGeom>
        </p:spPr>
      </p:pic>
      <p:pic>
        <p:nvPicPr>
          <p:cNvPr id="13" name="Imagen 12">
            <a:extLst>
              <a:ext uri="{FF2B5EF4-FFF2-40B4-BE49-F238E27FC236}">
                <a16:creationId xmlns:a16="http://schemas.microsoft.com/office/drawing/2014/main" id="{08F119C9-AC15-CC43-B5E5-8119D910E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54" y="1091190"/>
            <a:ext cx="1223105" cy="1236256"/>
          </a:xfrm>
          <a:prstGeom prst="rect">
            <a:avLst/>
          </a:prstGeom>
        </p:spPr>
      </p:pic>
      <p:sp>
        <p:nvSpPr>
          <p:cNvPr id="14" name="Rectángulo 13">
            <a:extLst>
              <a:ext uri="{FF2B5EF4-FFF2-40B4-BE49-F238E27FC236}">
                <a16:creationId xmlns:a16="http://schemas.microsoft.com/office/drawing/2014/main" id="{7FC7F5B0-9C4F-9147-A7B9-58B6394F3FCB}"/>
              </a:ext>
            </a:extLst>
          </p:cNvPr>
          <p:cNvSpPr/>
          <p:nvPr/>
        </p:nvSpPr>
        <p:spPr>
          <a:xfrm>
            <a:off x="4405161" y="3366383"/>
            <a:ext cx="1998617" cy="418011"/>
          </a:xfrm>
          <a:prstGeom prst="rect">
            <a:avLst/>
          </a:prstGeom>
          <a:solidFill>
            <a:srgbClr val="AB2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Variabilidad</a:t>
            </a:r>
          </a:p>
        </p:txBody>
      </p:sp>
      <p:sp>
        <p:nvSpPr>
          <p:cNvPr id="15" name="Rectángulo 14">
            <a:extLst>
              <a:ext uri="{FF2B5EF4-FFF2-40B4-BE49-F238E27FC236}">
                <a16:creationId xmlns:a16="http://schemas.microsoft.com/office/drawing/2014/main" id="{46AA43F2-F5BC-004D-BB67-8C3BE02F324C}"/>
              </a:ext>
            </a:extLst>
          </p:cNvPr>
          <p:cNvSpPr/>
          <p:nvPr/>
        </p:nvSpPr>
        <p:spPr>
          <a:xfrm>
            <a:off x="325197" y="2614490"/>
            <a:ext cx="1998617" cy="418011"/>
          </a:xfrm>
          <a:prstGeom prst="rect">
            <a:avLst/>
          </a:prstGeom>
          <a:solidFill>
            <a:srgbClr val="08A3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rPr>
              <a:t>CIDMA</a:t>
            </a:r>
            <a:r>
              <a:rPr lang="es-ES" dirty="0"/>
              <a:t> </a:t>
            </a:r>
          </a:p>
        </p:txBody>
      </p:sp>
      <p:sp>
        <p:nvSpPr>
          <p:cNvPr id="17" name="Rectángulo 16">
            <a:extLst>
              <a:ext uri="{FF2B5EF4-FFF2-40B4-BE49-F238E27FC236}">
                <a16:creationId xmlns:a16="http://schemas.microsoft.com/office/drawing/2014/main" id="{CB6044BC-D6C5-3F42-9EA1-F90105F3AA7A}"/>
              </a:ext>
            </a:extLst>
          </p:cNvPr>
          <p:cNvSpPr/>
          <p:nvPr/>
        </p:nvSpPr>
        <p:spPr>
          <a:xfrm>
            <a:off x="1416500" y="6096940"/>
            <a:ext cx="1998617" cy="418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Tipo de estudio</a:t>
            </a:r>
          </a:p>
        </p:txBody>
      </p:sp>
    </p:spTree>
    <p:extLst>
      <p:ext uri="{BB962C8B-B14F-4D97-AF65-F5344CB8AC3E}">
        <p14:creationId xmlns:p14="http://schemas.microsoft.com/office/powerpoint/2010/main" val="4205184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ntrada manual 3"/>
          <p:cNvSpPr/>
          <p:nvPr/>
        </p:nvSpPr>
        <p:spPr>
          <a:xfrm>
            <a:off x="8586066" y="1"/>
            <a:ext cx="3605934" cy="6858000"/>
          </a:xfrm>
          <a:prstGeom prst="flowChartManualInput">
            <a:avLst/>
          </a:prstGeom>
          <a:solidFill>
            <a:srgbClr val="BD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2"/>
          <p:cNvSpPr>
            <a:spLocks noGrp="1"/>
          </p:cNvSpPr>
          <p:nvPr>
            <p:ph type="title"/>
          </p:nvPr>
        </p:nvSpPr>
        <p:spPr>
          <a:xfrm>
            <a:off x="252000" y="473062"/>
            <a:ext cx="5289455" cy="1236256"/>
          </a:xfrm>
        </p:spPr>
        <p:txBody>
          <a:bodyPr>
            <a:normAutofit/>
          </a:bodyPr>
          <a:lstStyle/>
          <a:p>
            <a:r>
              <a:rPr lang="es-ES" sz="3200" dirty="0">
                <a:latin typeface="Georgia" panose="02040502050405020303" pitchFamily="18" charset="0"/>
              </a:rPr>
              <a:t>Conclusiones</a:t>
            </a:r>
          </a:p>
        </p:txBody>
      </p:sp>
      <p:sp>
        <p:nvSpPr>
          <p:cNvPr id="5" name="Marcador de contenido 3"/>
          <p:cNvSpPr>
            <a:spLocks noGrp="1"/>
          </p:cNvSpPr>
          <p:nvPr>
            <p:ph idx="1"/>
          </p:nvPr>
        </p:nvSpPr>
        <p:spPr>
          <a:xfrm>
            <a:off x="9139015" y="1600122"/>
            <a:ext cx="2800985" cy="1516379"/>
          </a:xfrm>
        </p:spPr>
        <p:txBody>
          <a:bodyPr>
            <a:normAutofit fontScale="92500" lnSpcReduction="10000"/>
          </a:bodyPr>
          <a:lstStyle/>
          <a:p>
            <a:pPr marL="0" indent="0">
              <a:buNone/>
            </a:pPr>
            <a:r>
              <a:rPr lang="es-ES" sz="12000" dirty="0">
                <a:solidFill>
                  <a:schemeClr val="bg1"/>
                </a:solidFill>
                <a:latin typeface="Georgia" panose="02040502050405020303" pitchFamily="18" charset="0"/>
              </a:rPr>
              <a:t>05</a:t>
            </a:r>
          </a:p>
        </p:txBody>
      </p:sp>
      <p:pic>
        <p:nvPicPr>
          <p:cNvPr id="9" name="Imagen 8">
            <a:extLst>
              <a:ext uri="{FF2B5EF4-FFF2-40B4-BE49-F238E27FC236}">
                <a16:creationId xmlns:a16="http://schemas.microsoft.com/office/drawing/2014/main" id="{BF2EAE07-FC78-F04D-9BA2-F54AFB133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9057" y="1497067"/>
            <a:ext cx="1195204" cy="1195204"/>
          </a:xfrm>
          <a:prstGeom prst="rect">
            <a:avLst/>
          </a:prstGeom>
        </p:spPr>
      </p:pic>
      <p:pic>
        <p:nvPicPr>
          <p:cNvPr id="11" name="Imagen 10">
            <a:extLst>
              <a:ext uri="{FF2B5EF4-FFF2-40B4-BE49-F238E27FC236}">
                <a16:creationId xmlns:a16="http://schemas.microsoft.com/office/drawing/2014/main" id="{20FEFC77-ECAD-2741-A301-49BD70C86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7334" y="1600122"/>
            <a:ext cx="1195204" cy="1195204"/>
          </a:xfrm>
          <a:prstGeom prst="rect">
            <a:avLst/>
          </a:prstGeom>
        </p:spPr>
      </p:pic>
      <p:sp>
        <p:nvSpPr>
          <p:cNvPr id="12" name="CuadroTexto 11">
            <a:extLst>
              <a:ext uri="{FF2B5EF4-FFF2-40B4-BE49-F238E27FC236}">
                <a16:creationId xmlns:a16="http://schemas.microsoft.com/office/drawing/2014/main" id="{F2BF6CA4-13E6-4747-A3C8-0EECF80DE23D}"/>
              </a:ext>
            </a:extLst>
          </p:cNvPr>
          <p:cNvSpPr txBox="1"/>
          <p:nvPr/>
        </p:nvSpPr>
        <p:spPr>
          <a:xfrm>
            <a:off x="494361" y="3313043"/>
            <a:ext cx="3532890" cy="369332"/>
          </a:xfrm>
          <a:prstGeom prst="rect">
            <a:avLst/>
          </a:prstGeom>
          <a:noFill/>
        </p:spPr>
        <p:txBody>
          <a:bodyPr wrap="none" rtlCol="0">
            <a:spAutoFit/>
          </a:bodyPr>
          <a:lstStyle/>
          <a:p>
            <a:r>
              <a:rPr lang="es-ES" dirty="0">
                <a:solidFill>
                  <a:schemeClr val="accent6"/>
                </a:solidFill>
              </a:rPr>
              <a:t>Maximiza el potencial de la prueba</a:t>
            </a:r>
          </a:p>
        </p:txBody>
      </p:sp>
      <p:sp>
        <p:nvSpPr>
          <p:cNvPr id="13" name="CuadroTexto 12">
            <a:extLst>
              <a:ext uri="{FF2B5EF4-FFF2-40B4-BE49-F238E27FC236}">
                <a16:creationId xmlns:a16="http://schemas.microsoft.com/office/drawing/2014/main" id="{BD432747-5D32-594D-85CB-E4B70BEED8CD}"/>
              </a:ext>
            </a:extLst>
          </p:cNvPr>
          <p:cNvSpPr txBox="1"/>
          <p:nvPr/>
        </p:nvSpPr>
        <p:spPr>
          <a:xfrm>
            <a:off x="494361" y="4015078"/>
            <a:ext cx="3310586" cy="369332"/>
          </a:xfrm>
          <a:prstGeom prst="rect">
            <a:avLst/>
          </a:prstGeom>
          <a:noFill/>
        </p:spPr>
        <p:txBody>
          <a:bodyPr wrap="none" rtlCol="0">
            <a:spAutoFit/>
          </a:bodyPr>
          <a:lstStyle/>
          <a:p>
            <a:r>
              <a:rPr lang="es-ES" dirty="0">
                <a:solidFill>
                  <a:schemeClr val="accent6"/>
                </a:solidFill>
              </a:rPr>
              <a:t>Destacan las indicaciones clásicas</a:t>
            </a:r>
          </a:p>
        </p:txBody>
      </p:sp>
      <p:sp>
        <p:nvSpPr>
          <p:cNvPr id="14" name="CuadroTexto 13">
            <a:extLst>
              <a:ext uri="{FF2B5EF4-FFF2-40B4-BE49-F238E27FC236}">
                <a16:creationId xmlns:a16="http://schemas.microsoft.com/office/drawing/2014/main" id="{DE8066DB-2DEE-9647-B589-2B5203F9F417}"/>
              </a:ext>
            </a:extLst>
          </p:cNvPr>
          <p:cNvSpPr txBox="1"/>
          <p:nvPr/>
        </p:nvSpPr>
        <p:spPr>
          <a:xfrm>
            <a:off x="494361" y="5419148"/>
            <a:ext cx="3631700" cy="369332"/>
          </a:xfrm>
          <a:prstGeom prst="rect">
            <a:avLst/>
          </a:prstGeom>
          <a:noFill/>
        </p:spPr>
        <p:txBody>
          <a:bodyPr wrap="none" rtlCol="0">
            <a:spAutoFit/>
          </a:bodyPr>
          <a:lstStyle/>
          <a:p>
            <a:r>
              <a:rPr lang="es-ES" dirty="0">
                <a:solidFill>
                  <a:schemeClr val="accent6"/>
                </a:solidFill>
              </a:rPr>
              <a:t>Creación de unos criterios de calidad</a:t>
            </a:r>
          </a:p>
        </p:txBody>
      </p:sp>
      <p:sp>
        <p:nvSpPr>
          <p:cNvPr id="16" name="CuadroTexto 15">
            <a:extLst>
              <a:ext uri="{FF2B5EF4-FFF2-40B4-BE49-F238E27FC236}">
                <a16:creationId xmlns:a16="http://schemas.microsoft.com/office/drawing/2014/main" id="{C42414BC-BBBF-DF43-933B-114594E2FE58}"/>
              </a:ext>
            </a:extLst>
          </p:cNvPr>
          <p:cNvSpPr txBox="1"/>
          <p:nvPr/>
        </p:nvSpPr>
        <p:spPr>
          <a:xfrm>
            <a:off x="5984186" y="4717113"/>
            <a:ext cx="706988" cy="369332"/>
          </a:xfrm>
          <a:prstGeom prst="rect">
            <a:avLst/>
          </a:prstGeom>
          <a:noFill/>
        </p:spPr>
        <p:txBody>
          <a:bodyPr wrap="none" rtlCol="0">
            <a:spAutoFit/>
          </a:bodyPr>
          <a:lstStyle/>
          <a:p>
            <a:r>
              <a:rPr lang="es-ES" dirty="0">
                <a:solidFill>
                  <a:srgbClr val="FF0000"/>
                </a:solidFill>
              </a:rPr>
              <a:t>Coste</a:t>
            </a:r>
          </a:p>
        </p:txBody>
      </p:sp>
      <p:sp>
        <p:nvSpPr>
          <p:cNvPr id="17" name="CuadroTexto 16">
            <a:extLst>
              <a:ext uri="{FF2B5EF4-FFF2-40B4-BE49-F238E27FC236}">
                <a16:creationId xmlns:a16="http://schemas.microsoft.com/office/drawing/2014/main" id="{76F64B68-2D1F-9A48-9D7F-592869173A7F}"/>
              </a:ext>
            </a:extLst>
          </p:cNvPr>
          <p:cNvSpPr txBox="1"/>
          <p:nvPr/>
        </p:nvSpPr>
        <p:spPr>
          <a:xfrm>
            <a:off x="5658828" y="3313043"/>
            <a:ext cx="1590948" cy="369332"/>
          </a:xfrm>
          <a:prstGeom prst="rect">
            <a:avLst/>
          </a:prstGeom>
          <a:noFill/>
        </p:spPr>
        <p:txBody>
          <a:bodyPr wrap="none" rtlCol="0">
            <a:spAutoFit/>
          </a:bodyPr>
          <a:lstStyle/>
          <a:p>
            <a:r>
              <a:rPr lang="es-ES" dirty="0">
                <a:solidFill>
                  <a:srgbClr val="FF0000"/>
                </a:solidFill>
              </a:rPr>
              <a:t>No terapéutico</a:t>
            </a:r>
          </a:p>
        </p:txBody>
      </p:sp>
      <p:sp>
        <p:nvSpPr>
          <p:cNvPr id="18" name="CuadroTexto 17">
            <a:extLst>
              <a:ext uri="{FF2B5EF4-FFF2-40B4-BE49-F238E27FC236}">
                <a16:creationId xmlns:a16="http://schemas.microsoft.com/office/drawing/2014/main" id="{DB00EE40-1F5A-1C46-B071-332B5778407D}"/>
              </a:ext>
            </a:extLst>
          </p:cNvPr>
          <p:cNvSpPr txBox="1"/>
          <p:nvPr/>
        </p:nvSpPr>
        <p:spPr>
          <a:xfrm>
            <a:off x="5327962" y="4015078"/>
            <a:ext cx="2056204" cy="369332"/>
          </a:xfrm>
          <a:prstGeom prst="rect">
            <a:avLst/>
          </a:prstGeom>
          <a:noFill/>
        </p:spPr>
        <p:txBody>
          <a:bodyPr wrap="none" rtlCol="0">
            <a:spAutoFit/>
          </a:bodyPr>
          <a:lstStyle/>
          <a:p>
            <a:r>
              <a:rPr lang="es-ES" dirty="0">
                <a:solidFill>
                  <a:srgbClr val="FF0000"/>
                </a:solidFill>
              </a:rPr>
              <a:t>¿Diseño incorrecto?</a:t>
            </a:r>
          </a:p>
        </p:txBody>
      </p:sp>
      <p:sp>
        <p:nvSpPr>
          <p:cNvPr id="19" name="CuadroTexto 18">
            <a:extLst>
              <a:ext uri="{FF2B5EF4-FFF2-40B4-BE49-F238E27FC236}">
                <a16:creationId xmlns:a16="http://schemas.microsoft.com/office/drawing/2014/main" id="{2113E14F-48E7-254A-879C-DC8D1ED1044F}"/>
              </a:ext>
            </a:extLst>
          </p:cNvPr>
          <p:cNvSpPr txBox="1"/>
          <p:nvPr/>
        </p:nvSpPr>
        <p:spPr>
          <a:xfrm>
            <a:off x="494361" y="4717113"/>
            <a:ext cx="2752292" cy="369332"/>
          </a:xfrm>
          <a:prstGeom prst="rect">
            <a:avLst/>
          </a:prstGeom>
          <a:noFill/>
        </p:spPr>
        <p:txBody>
          <a:bodyPr wrap="none" rtlCol="0">
            <a:spAutoFit/>
          </a:bodyPr>
          <a:lstStyle/>
          <a:p>
            <a:r>
              <a:rPr lang="es-ES" dirty="0">
                <a:solidFill>
                  <a:schemeClr val="accent6"/>
                </a:solidFill>
              </a:rPr>
              <a:t>Estudios previos o rechazos</a:t>
            </a:r>
          </a:p>
        </p:txBody>
      </p:sp>
      <p:sp>
        <p:nvSpPr>
          <p:cNvPr id="20" name="CuadroTexto 19">
            <a:extLst>
              <a:ext uri="{FF2B5EF4-FFF2-40B4-BE49-F238E27FC236}">
                <a16:creationId xmlns:a16="http://schemas.microsoft.com/office/drawing/2014/main" id="{EC95F463-A2C3-344A-B981-299D59912315}"/>
              </a:ext>
            </a:extLst>
          </p:cNvPr>
          <p:cNvSpPr txBox="1"/>
          <p:nvPr/>
        </p:nvSpPr>
        <p:spPr>
          <a:xfrm>
            <a:off x="494361" y="6121182"/>
            <a:ext cx="1855957" cy="369332"/>
          </a:xfrm>
          <a:prstGeom prst="rect">
            <a:avLst/>
          </a:prstGeom>
          <a:noFill/>
        </p:spPr>
        <p:txBody>
          <a:bodyPr wrap="none" rtlCol="0">
            <a:spAutoFit/>
          </a:bodyPr>
          <a:lstStyle/>
          <a:p>
            <a:r>
              <a:rPr lang="es-ES" dirty="0">
                <a:solidFill>
                  <a:schemeClr val="accent6"/>
                </a:solidFill>
              </a:rPr>
              <a:t>Buena aceptación</a:t>
            </a:r>
          </a:p>
        </p:txBody>
      </p:sp>
    </p:spTree>
    <p:extLst>
      <p:ext uri="{BB962C8B-B14F-4D97-AF65-F5344CB8AC3E}">
        <p14:creationId xmlns:p14="http://schemas.microsoft.com/office/powerpoint/2010/main" val="1600321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ntrada manual 3"/>
          <p:cNvSpPr/>
          <p:nvPr/>
        </p:nvSpPr>
        <p:spPr>
          <a:xfrm>
            <a:off x="7491845" y="1"/>
            <a:ext cx="4700155" cy="6858000"/>
          </a:xfrm>
          <a:prstGeom prst="flowChartManualInput">
            <a:avLst/>
          </a:prstGeom>
          <a:solidFill>
            <a:srgbClr val="BD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2"/>
          <p:cNvSpPr>
            <a:spLocks noGrp="1"/>
          </p:cNvSpPr>
          <p:nvPr>
            <p:ph type="title"/>
          </p:nvPr>
        </p:nvSpPr>
        <p:spPr>
          <a:xfrm>
            <a:off x="265252" y="876635"/>
            <a:ext cx="5289455" cy="1236256"/>
          </a:xfrm>
        </p:spPr>
        <p:txBody>
          <a:bodyPr>
            <a:normAutofit/>
          </a:bodyPr>
          <a:lstStyle/>
          <a:p>
            <a:r>
              <a:rPr lang="es-ES" sz="3200" dirty="0">
                <a:latin typeface="Georgia" panose="02040502050405020303" pitchFamily="18" charset="0"/>
              </a:rPr>
              <a:t>Próximos pasos</a:t>
            </a:r>
          </a:p>
        </p:txBody>
      </p:sp>
      <p:sp>
        <p:nvSpPr>
          <p:cNvPr id="5" name="Marcador de contenido 3"/>
          <p:cNvSpPr>
            <a:spLocks noGrp="1"/>
          </p:cNvSpPr>
          <p:nvPr>
            <p:ph idx="1"/>
          </p:nvPr>
        </p:nvSpPr>
        <p:spPr>
          <a:xfrm>
            <a:off x="8873565" y="1625885"/>
            <a:ext cx="2800985" cy="1516379"/>
          </a:xfrm>
        </p:spPr>
        <p:txBody>
          <a:bodyPr>
            <a:normAutofit fontScale="92500" lnSpcReduction="10000"/>
          </a:bodyPr>
          <a:lstStyle/>
          <a:p>
            <a:pPr marL="0" indent="0">
              <a:buNone/>
            </a:pPr>
            <a:r>
              <a:rPr lang="es-ES" sz="12000" dirty="0">
                <a:solidFill>
                  <a:schemeClr val="bg1"/>
                </a:solidFill>
                <a:latin typeface="Georgia" panose="02040502050405020303" pitchFamily="18" charset="0"/>
              </a:rPr>
              <a:t>06</a:t>
            </a:r>
          </a:p>
        </p:txBody>
      </p:sp>
      <p:sp>
        <p:nvSpPr>
          <p:cNvPr id="2" name="CuadroTexto 1">
            <a:extLst>
              <a:ext uri="{FF2B5EF4-FFF2-40B4-BE49-F238E27FC236}">
                <a16:creationId xmlns:a16="http://schemas.microsoft.com/office/drawing/2014/main" id="{B807AC03-5F44-724E-B545-CA60D631E52E}"/>
              </a:ext>
            </a:extLst>
          </p:cNvPr>
          <p:cNvSpPr txBox="1"/>
          <p:nvPr/>
        </p:nvSpPr>
        <p:spPr>
          <a:xfrm>
            <a:off x="517450" y="4311393"/>
            <a:ext cx="3029419" cy="369332"/>
          </a:xfrm>
          <a:prstGeom prst="rect">
            <a:avLst/>
          </a:prstGeom>
          <a:noFill/>
        </p:spPr>
        <p:txBody>
          <a:bodyPr wrap="none" rtlCol="0">
            <a:spAutoFit/>
          </a:bodyPr>
          <a:lstStyle/>
          <a:p>
            <a:r>
              <a:rPr lang="es-ES" dirty="0"/>
              <a:t>Mejora de cápsulas y software</a:t>
            </a:r>
          </a:p>
        </p:txBody>
      </p:sp>
      <p:sp>
        <p:nvSpPr>
          <p:cNvPr id="3" name="CuadroTexto 2">
            <a:extLst>
              <a:ext uri="{FF2B5EF4-FFF2-40B4-BE49-F238E27FC236}">
                <a16:creationId xmlns:a16="http://schemas.microsoft.com/office/drawing/2014/main" id="{356B22AF-D887-3746-9C00-09A8E9434407}"/>
              </a:ext>
            </a:extLst>
          </p:cNvPr>
          <p:cNvSpPr txBox="1"/>
          <p:nvPr/>
        </p:nvSpPr>
        <p:spPr>
          <a:xfrm>
            <a:off x="517450" y="3459942"/>
            <a:ext cx="4073551" cy="369332"/>
          </a:xfrm>
          <a:prstGeom prst="rect">
            <a:avLst/>
          </a:prstGeom>
          <a:noFill/>
        </p:spPr>
        <p:txBody>
          <a:bodyPr wrap="none" rtlCol="0">
            <a:spAutoFit/>
          </a:bodyPr>
          <a:lstStyle/>
          <a:p>
            <a:r>
              <a:rPr lang="es-ES" dirty="0"/>
              <a:t>Estudio prospectivo “Criterios de calidad”</a:t>
            </a:r>
          </a:p>
        </p:txBody>
      </p:sp>
      <p:sp>
        <p:nvSpPr>
          <p:cNvPr id="7" name="CuadroTexto 6">
            <a:extLst>
              <a:ext uri="{FF2B5EF4-FFF2-40B4-BE49-F238E27FC236}">
                <a16:creationId xmlns:a16="http://schemas.microsoft.com/office/drawing/2014/main" id="{B00AFF2B-9F19-504B-9B03-4CD494C26764}"/>
              </a:ext>
            </a:extLst>
          </p:cNvPr>
          <p:cNvSpPr txBox="1"/>
          <p:nvPr/>
        </p:nvSpPr>
        <p:spPr>
          <a:xfrm>
            <a:off x="517450" y="2608491"/>
            <a:ext cx="3308663" cy="369332"/>
          </a:xfrm>
          <a:prstGeom prst="rect">
            <a:avLst/>
          </a:prstGeom>
          <a:noFill/>
        </p:spPr>
        <p:txBody>
          <a:bodyPr wrap="none" rtlCol="0">
            <a:spAutoFit/>
          </a:bodyPr>
          <a:lstStyle/>
          <a:p>
            <a:r>
              <a:rPr lang="es-ES" dirty="0"/>
              <a:t>Medicina centrada en el paciente</a:t>
            </a:r>
          </a:p>
        </p:txBody>
      </p:sp>
      <p:sp>
        <p:nvSpPr>
          <p:cNvPr id="13" name="CuadroTexto 12">
            <a:extLst>
              <a:ext uri="{FF2B5EF4-FFF2-40B4-BE49-F238E27FC236}">
                <a16:creationId xmlns:a16="http://schemas.microsoft.com/office/drawing/2014/main" id="{73C2B573-5AF6-4B4E-BB7F-F6D48E41C165}"/>
              </a:ext>
            </a:extLst>
          </p:cNvPr>
          <p:cNvSpPr txBox="1"/>
          <p:nvPr/>
        </p:nvSpPr>
        <p:spPr>
          <a:xfrm>
            <a:off x="517450" y="5162844"/>
            <a:ext cx="970137" cy="369332"/>
          </a:xfrm>
          <a:prstGeom prst="rect">
            <a:avLst/>
          </a:prstGeom>
          <a:noFill/>
        </p:spPr>
        <p:txBody>
          <a:bodyPr wrap="none" rtlCol="0">
            <a:spAutoFit/>
          </a:bodyPr>
          <a:lstStyle/>
          <a:p>
            <a:r>
              <a:rPr lang="es-ES" dirty="0"/>
              <a:t>Cribado </a:t>
            </a:r>
          </a:p>
        </p:txBody>
      </p:sp>
    </p:spTree>
    <p:extLst>
      <p:ext uri="{BB962C8B-B14F-4D97-AF65-F5344CB8AC3E}">
        <p14:creationId xmlns:p14="http://schemas.microsoft.com/office/powerpoint/2010/main" val="538518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F3A6C07D-BEB0-DB4E-8D28-9EBB59598191}"/>
              </a:ext>
            </a:extLst>
          </p:cNvPr>
          <p:cNvGrpSpPr/>
          <p:nvPr/>
        </p:nvGrpSpPr>
        <p:grpSpPr>
          <a:xfrm>
            <a:off x="2502002" y="643467"/>
            <a:ext cx="7187996" cy="5571065"/>
            <a:chOff x="2502002" y="643467"/>
            <a:chExt cx="7187996" cy="5571065"/>
          </a:xfrm>
        </p:grpSpPr>
        <p:pic>
          <p:nvPicPr>
            <p:cNvPr id="5" name="Imagen 4">
              <a:extLst>
                <a:ext uri="{FF2B5EF4-FFF2-40B4-BE49-F238E27FC236}">
                  <a16:creationId xmlns:a16="http://schemas.microsoft.com/office/drawing/2014/main" id="{2C5D755C-84A1-1E47-A949-52127A50A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002" y="643467"/>
              <a:ext cx="7187996" cy="5571065"/>
            </a:xfrm>
            <a:prstGeom prst="rect">
              <a:avLst/>
            </a:prstGeom>
            <a:ln>
              <a:noFill/>
            </a:ln>
          </p:spPr>
        </p:pic>
        <p:sp>
          <p:nvSpPr>
            <p:cNvPr id="7" name="CuadroTexto 6">
              <a:extLst>
                <a:ext uri="{FF2B5EF4-FFF2-40B4-BE49-F238E27FC236}">
                  <a16:creationId xmlns:a16="http://schemas.microsoft.com/office/drawing/2014/main" id="{82F0A301-0F25-154A-9853-3EF138F2B896}"/>
                </a:ext>
              </a:extLst>
            </p:cNvPr>
            <p:cNvSpPr txBox="1"/>
            <p:nvPr/>
          </p:nvSpPr>
          <p:spPr>
            <a:xfrm>
              <a:off x="2700169" y="1342337"/>
              <a:ext cx="2152769" cy="276999"/>
            </a:xfrm>
            <a:prstGeom prst="rect">
              <a:avLst/>
            </a:prstGeom>
            <a:noFill/>
          </p:spPr>
          <p:txBody>
            <a:bodyPr wrap="none" rtlCol="0">
              <a:spAutoFit/>
            </a:bodyPr>
            <a:lstStyle/>
            <a:p>
              <a:r>
                <a:rPr lang="es-ES" sz="1200" dirty="0"/>
                <a:t>¿Cómo mejorar la próxima vez?</a:t>
              </a:r>
            </a:p>
          </p:txBody>
        </p:sp>
        <p:sp>
          <p:nvSpPr>
            <p:cNvPr id="8" name="CuadroTexto 7">
              <a:extLst>
                <a:ext uri="{FF2B5EF4-FFF2-40B4-BE49-F238E27FC236}">
                  <a16:creationId xmlns:a16="http://schemas.microsoft.com/office/drawing/2014/main" id="{BAB0518D-2BD4-B444-9CFB-5E1E3629EF9D}"/>
                </a:ext>
              </a:extLst>
            </p:cNvPr>
            <p:cNvSpPr txBox="1"/>
            <p:nvPr/>
          </p:nvSpPr>
          <p:spPr>
            <a:xfrm>
              <a:off x="7652330" y="1350116"/>
              <a:ext cx="1704313" cy="369332"/>
            </a:xfrm>
            <a:prstGeom prst="rect">
              <a:avLst/>
            </a:prstGeom>
            <a:noFill/>
          </p:spPr>
          <p:txBody>
            <a:bodyPr wrap="none" rtlCol="0">
              <a:spAutoFit/>
            </a:bodyPr>
            <a:lstStyle/>
            <a:p>
              <a:r>
                <a:rPr lang="es-ES" dirty="0">
                  <a:solidFill>
                    <a:srgbClr val="000000"/>
                  </a:solidFill>
                </a:rPr>
                <a:t>¿Cómo hacerlo?</a:t>
              </a:r>
            </a:p>
          </p:txBody>
        </p:sp>
        <p:pic>
          <p:nvPicPr>
            <p:cNvPr id="11" name="Imagen 10">
              <a:extLst>
                <a:ext uri="{FF2B5EF4-FFF2-40B4-BE49-F238E27FC236}">
                  <a16:creationId xmlns:a16="http://schemas.microsoft.com/office/drawing/2014/main" id="{C6BACE54-CB90-2B42-919F-4743E7567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795" y="3186247"/>
              <a:ext cx="198120" cy="198120"/>
            </a:xfrm>
            <a:prstGeom prst="rect">
              <a:avLst/>
            </a:prstGeom>
          </p:spPr>
        </p:pic>
      </p:grpSp>
    </p:spTree>
    <p:extLst>
      <p:ext uri="{BB962C8B-B14F-4D97-AF65-F5344CB8AC3E}">
        <p14:creationId xmlns:p14="http://schemas.microsoft.com/office/powerpoint/2010/main" val="4123944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6" name="Entrada manual 5"/>
          <p:cNvSpPr/>
          <p:nvPr/>
        </p:nvSpPr>
        <p:spPr>
          <a:xfrm flipH="1">
            <a:off x="10307782" y="852055"/>
            <a:ext cx="1884218" cy="6005945"/>
          </a:xfrm>
          <a:prstGeom prst="flowChartManualInput">
            <a:avLst/>
          </a:prstGeom>
          <a:solidFill>
            <a:srgbClr val="BDD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ntrada manual 6"/>
          <p:cNvSpPr/>
          <p:nvPr/>
        </p:nvSpPr>
        <p:spPr>
          <a:xfrm flipH="1">
            <a:off x="8863443" y="2836718"/>
            <a:ext cx="1444337" cy="4021281"/>
          </a:xfrm>
          <a:prstGeom prst="flowChartManualInp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ntrada manual 7"/>
          <p:cNvSpPr/>
          <p:nvPr/>
        </p:nvSpPr>
        <p:spPr>
          <a:xfrm flipH="1">
            <a:off x="5714998" y="3740727"/>
            <a:ext cx="3148441" cy="3117273"/>
          </a:xfrm>
          <a:prstGeom prst="flowChartManualInpu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p:cNvSpPr txBox="1"/>
          <p:nvPr/>
        </p:nvSpPr>
        <p:spPr>
          <a:xfrm>
            <a:off x="768927" y="779318"/>
            <a:ext cx="4239491" cy="769441"/>
          </a:xfrm>
          <a:prstGeom prst="rect">
            <a:avLst/>
          </a:prstGeom>
          <a:noFill/>
        </p:spPr>
        <p:txBody>
          <a:bodyPr wrap="square" rtlCol="0">
            <a:spAutoFit/>
          </a:bodyPr>
          <a:lstStyle/>
          <a:p>
            <a:r>
              <a:rPr lang="es-ES" sz="4400" dirty="0">
                <a:latin typeface="Georgia" panose="02040502050405020303" pitchFamily="18" charset="0"/>
              </a:rPr>
              <a:t>¡Gracias!</a:t>
            </a:r>
          </a:p>
        </p:txBody>
      </p:sp>
    </p:spTree>
    <p:extLst>
      <p:ext uri="{BB962C8B-B14F-4D97-AF65-F5344CB8AC3E}">
        <p14:creationId xmlns:p14="http://schemas.microsoft.com/office/powerpoint/2010/main" val="727625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ntrada manual 3"/>
          <p:cNvSpPr/>
          <p:nvPr/>
        </p:nvSpPr>
        <p:spPr>
          <a:xfrm>
            <a:off x="7491845" y="1"/>
            <a:ext cx="4700155" cy="6858000"/>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Marcador de contenido 3"/>
          <p:cNvSpPr>
            <a:spLocks noGrp="1"/>
          </p:cNvSpPr>
          <p:nvPr>
            <p:ph sz="quarter" idx="11"/>
          </p:nvPr>
        </p:nvSpPr>
        <p:spPr>
          <a:xfrm>
            <a:off x="8586066" y="1709318"/>
            <a:ext cx="2800985" cy="1516379"/>
          </a:xfrm>
        </p:spPr>
        <p:txBody>
          <a:bodyPr/>
          <a:lstStyle/>
          <a:p>
            <a:r>
              <a:rPr lang="es-ES" sz="12000" dirty="0">
                <a:solidFill>
                  <a:schemeClr val="bg1"/>
                </a:solidFill>
                <a:latin typeface="Georgia" panose="02040502050405020303" pitchFamily="18" charset="0"/>
              </a:rPr>
              <a:t>01</a:t>
            </a:r>
          </a:p>
        </p:txBody>
      </p:sp>
      <p:sp>
        <p:nvSpPr>
          <p:cNvPr id="6" name="Título 2"/>
          <p:cNvSpPr>
            <a:spLocks noGrp="1"/>
          </p:cNvSpPr>
          <p:nvPr>
            <p:ph type="title"/>
          </p:nvPr>
        </p:nvSpPr>
        <p:spPr>
          <a:xfrm>
            <a:off x="111725" y="177002"/>
            <a:ext cx="5289455" cy="1236256"/>
          </a:xfrm>
        </p:spPr>
        <p:txBody>
          <a:bodyPr>
            <a:normAutofit/>
          </a:bodyPr>
          <a:lstStyle/>
          <a:p>
            <a:r>
              <a:rPr lang="es-ES" sz="3200" dirty="0">
                <a:latin typeface="Georgia" panose="02040502050405020303" pitchFamily="18" charset="0"/>
              </a:rPr>
              <a:t>Componentes</a:t>
            </a:r>
          </a:p>
        </p:txBody>
      </p:sp>
      <p:pic>
        <p:nvPicPr>
          <p:cNvPr id="10" name="Imagen 9" descr="Imagen que contiene cámara&#10;&#10;Descripción generada automáticamente">
            <a:extLst>
              <a:ext uri="{FF2B5EF4-FFF2-40B4-BE49-F238E27FC236}">
                <a16:creationId xmlns:a16="http://schemas.microsoft.com/office/drawing/2014/main" id="{91F9E80B-DC86-1941-A777-9B00897D9B34}"/>
              </a:ext>
            </a:extLst>
          </p:cNvPr>
          <p:cNvPicPr>
            <a:picLocks noChangeAspect="1"/>
          </p:cNvPicPr>
          <p:nvPr/>
        </p:nvPicPr>
        <p:blipFill rotWithShape="1">
          <a:blip r:embed="rId2">
            <a:extLst>
              <a:ext uri="{28A0092B-C50C-407E-A947-70E740481C1C}">
                <a14:useLocalDpi xmlns:a14="http://schemas.microsoft.com/office/drawing/2010/main" val="0"/>
              </a:ext>
            </a:extLst>
          </a:blip>
          <a:srcRect l="2911" t="12797" r="1323" b="23063"/>
          <a:stretch/>
        </p:blipFill>
        <p:spPr>
          <a:xfrm>
            <a:off x="1566255" y="2024743"/>
            <a:ext cx="5120641" cy="3487783"/>
          </a:xfrm>
          <a:prstGeom prst="rect">
            <a:avLst/>
          </a:prstGeom>
        </p:spPr>
      </p:pic>
    </p:spTree>
    <p:extLst>
      <p:ext uri="{BB962C8B-B14F-4D97-AF65-F5344CB8AC3E}">
        <p14:creationId xmlns:p14="http://schemas.microsoft.com/office/powerpoint/2010/main" val="85940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upo 69">
            <a:extLst>
              <a:ext uri="{FF2B5EF4-FFF2-40B4-BE49-F238E27FC236}">
                <a16:creationId xmlns:a16="http://schemas.microsoft.com/office/drawing/2014/main" id="{E45E2636-58F2-1943-8544-9FDAC953C449}"/>
              </a:ext>
            </a:extLst>
          </p:cNvPr>
          <p:cNvGrpSpPr/>
          <p:nvPr/>
        </p:nvGrpSpPr>
        <p:grpSpPr>
          <a:xfrm>
            <a:off x="5860" y="2576687"/>
            <a:ext cx="936000" cy="851072"/>
            <a:chOff x="5860" y="2576687"/>
            <a:chExt cx="936000" cy="851072"/>
          </a:xfrm>
        </p:grpSpPr>
        <p:sp>
          <p:nvSpPr>
            <p:cNvPr id="22" name="Trapecio 21">
              <a:extLst>
                <a:ext uri="{FF2B5EF4-FFF2-40B4-BE49-F238E27FC236}">
                  <a16:creationId xmlns:a16="http://schemas.microsoft.com/office/drawing/2014/main" id="{4E11F5F0-E52E-C443-A0D5-B1FD0CC1CB4F}"/>
                </a:ext>
              </a:extLst>
            </p:cNvPr>
            <p:cNvSpPr/>
            <p:nvPr/>
          </p:nvSpPr>
          <p:spPr>
            <a:xfrm>
              <a:off x="5860"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2001</a:t>
              </a:r>
            </a:p>
          </p:txBody>
        </p:sp>
        <p:pic>
          <p:nvPicPr>
            <p:cNvPr id="40" name="Imagen 39">
              <a:extLst>
                <a:ext uri="{FF2B5EF4-FFF2-40B4-BE49-F238E27FC236}">
                  <a16:creationId xmlns:a16="http://schemas.microsoft.com/office/drawing/2014/main" id="{D2E7CB0F-327B-C848-B949-73498232B048}"/>
                </a:ext>
              </a:extLst>
            </p:cNvPr>
            <p:cNvPicPr>
              <a:picLocks noChangeAspect="1"/>
            </p:cNvPicPr>
            <p:nvPr/>
          </p:nvPicPr>
          <p:blipFill>
            <a:blip r:embed="rId2"/>
            <a:stretch>
              <a:fillRect/>
            </a:stretch>
          </p:blipFill>
          <p:spPr>
            <a:xfrm>
              <a:off x="70660" y="2576687"/>
              <a:ext cx="806400" cy="418245"/>
            </a:xfrm>
            <a:prstGeom prst="rect">
              <a:avLst/>
            </a:prstGeom>
          </p:spPr>
        </p:pic>
      </p:grpSp>
      <p:grpSp>
        <p:nvGrpSpPr>
          <p:cNvPr id="69" name="Grupo 68">
            <a:extLst>
              <a:ext uri="{FF2B5EF4-FFF2-40B4-BE49-F238E27FC236}">
                <a16:creationId xmlns:a16="http://schemas.microsoft.com/office/drawing/2014/main" id="{1820F015-C977-AA4A-A2AD-58719F8A5EE3}"/>
              </a:ext>
            </a:extLst>
          </p:cNvPr>
          <p:cNvGrpSpPr/>
          <p:nvPr/>
        </p:nvGrpSpPr>
        <p:grpSpPr>
          <a:xfrm>
            <a:off x="1118248" y="2538093"/>
            <a:ext cx="936000" cy="901657"/>
            <a:chOff x="958054" y="2526102"/>
            <a:chExt cx="936000" cy="901657"/>
          </a:xfrm>
        </p:grpSpPr>
        <p:sp>
          <p:nvSpPr>
            <p:cNvPr id="20" name="Trapecio 19">
              <a:extLst>
                <a:ext uri="{FF2B5EF4-FFF2-40B4-BE49-F238E27FC236}">
                  <a16:creationId xmlns:a16="http://schemas.microsoft.com/office/drawing/2014/main" id="{9D90E45C-363E-914A-B18E-C80190F691F0}"/>
                </a:ext>
              </a:extLst>
            </p:cNvPr>
            <p:cNvSpPr/>
            <p:nvPr/>
          </p:nvSpPr>
          <p:spPr>
            <a:xfrm>
              <a:off x="958054"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2004</a:t>
              </a:r>
            </a:p>
          </p:txBody>
        </p:sp>
        <p:pic>
          <p:nvPicPr>
            <p:cNvPr id="41" name="Imagen 40">
              <a:extLst>
                <a:ext uri="{FF2B5EF4-FFF2-40B4-BE49-F238E27FC236}">
                  <a16:creationId xmlns:a16="http://schemas.microsoft.com/office/drawing/2014/main" id="{ED086C69-AB50-B94F-9544-7E8CF08B926E}"/>
                </a:ext>
              </a:extLst>
            </p:cNvPr>
            <p:cNvPicPr>
              <a:picLocks noChangeAspect="1"/>
            </p:cNvPicPr>
            <p:nvPr/>
          </p:nvPicPr>
          <p:blipFill>
            <a:blip r:embed="rId3"/>
            <a:stretch>
              <a:fillRect/>
            </a:stretch>
          </p:blipFill>
          <p:spPr>
            <a:xfrm>
              <a:off x="992132" y="2526102"/>
              <a:ext cx="867844" cy="431048"/>
            </a:xfrm>
            <a:prstGeom prst="rect">
              <a:avLst/>
            </a:prstGeom>
          </p:spPr>
        </p:pic>
      </p:grpSp>
      <p:grpSp>
        <p:nvGrpSpPr>
          <p:cNvPr id="66" name="Grupo 65">
            <a:extLst>
              <a:ext uri="{FF2B5EF4-FFF2-40B4-BE49-F238E27FC236}">
                <a16:creationId xmlns:a16="http://schemas.microsoft.com/office/drawing/2014/main" id="{E851EA58-054C-0645-80E8-5B27975E711D}"/>
              </a:ext>
            </a:extLst>
          </p:cNvPr>
          <p:cNvGrpSpPr/>
          <p:nvPr/>
        </p:nvGrpSpPr>
        <p:grpSpPr>
          <a:xfrm>
            <a:off x="4265169" y="2309554"/>
            <a:ext cx="1021657" cy="1130196"/>
            <a:chOff x="3845662" y="2297563"/>
            <a:chExt cx="1021657" cy="1130196"/>
          </a:xfrm>
        </p:grpSpPr>
        <p:sp>
          <p:nvSpPr>
            <p:cNvPr id="26" name="Trapecio 25">
              <a:extLst>
                <a:ext uri="{FF2B5EF4-FFF2-40B4-BE49-F238E27FC236}">
                  <a16:creationId xmlns:a16="http://schemas.microsoft.com/office/drawing/2014/main" id="{0DE379C3-9AC0-014A-A34C-9CCF6E03BD30}"/>
                </a:ext>
              </a:extLst>
            </p:cNvPr>
            <p:cNvSpPr/>
            <p:nvPr/>
          </p:nvSpPr>
          <p:spPr>
            <a:xfrm>
              <a:off x="3888491"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2011</a:t>
              </a:r>
            </a:p>
          </p:txBody>
        </p:sp>
        <p:pic>
          <p:nvPicPr>
            <p:cNvPr id="46" name="Imagen 45" descr="Imagen que contiene alimentos, tabla, blanco, vidrio&#10;&#10;Descripción generada automáticamente">
              <a:extLst>
                <a:ext uri="{FF2B5EF4-FFF2-40B4-BE49-F238E27FC236}">
                  <a16:creationId xmlns:a16="http://schemas.microsoft.com/office/drawing/2014/main" id="{BEE274B4-DC79-D846-BD08-58AACCE53712}"/>
                </a:ext>
              </a:extLst>
            </p:cNvPr>
            <p:cNvPicPr>
              <a:picLocks noChangeAspect="1"/>
            </p:cNvPicPr>
            <p:nvPr/>
          </p:nvPicPr>
          <p:blipFill>
            <a:blip r:embed="rId4"/>
            <a:stretch>
              <a:fillRect/>
            </a:stretch>
          </p:blipFill>
          <p:spPr>
            <a:xfrm rot="5400000">
              <a:off x="3972831" y="2170394"/>
              <a:ext cx="767320" cy="1021657"/>
            </a:xfrm>
            <a:prstGeom prst="rect">
              <a:avLst/>
            </a:prstGeom>
          </p:spPr>
        </p:pic>
      </p:grpSp>
      <p:grpSp>
        <p:nvGrpSpPr>
          <p:cNvPr id="64" name="Grupo 63">
            <a:extLst>
              <a:ext uri="{FF2B5EF4-FFF2-40B4-BE49-F238E27FC236}">
                <a16:creationId xmlns:a16="http://schemas.microsoft.com/office/drawing/2014/main" id="{5DFCD9CB-840D-5A42-98A4-83215B09B675}"/>
              </a:ext>
            </a:extLst>
          </p:cNvPr>
          <p:cNvGrpSpPr/>
          <p:nvPr/>
        </p:nvGrpSpPr>
        <p:grpSpPr>
          <a:xfrm>
            <a:off x="6542350" y="2502396"/>
            <a:ext cx="936000" cy="925363"/>
            <a:chOff x="5839766" y="2502396"/>
            <a:chExt cx="936000" cy="925363"/>
          </a:xfrm>
        </p:grpSpPr>
        <p:sp>
          <p:nvSpPr>
            <p:cNvPr id="27" name="Trapecio 26">
              <a:extLst>
                <a:ext uri="{FF2B5EF4-FFF2-40B4-BE49-F238E27FC236}">
                  <a16:creationId xmlns:a16="http://schemas.microsoft.com/office/drawing/2014/main" id="{5D98FFA2-953B-704A-B812-ADDB257274D3}"/>
                </a:ext>
              </a:extLst>
            </p:cNvPr>
            <p:cNvSpPr/>
            <p:nvPr/>
          </p:nvSpPr>
          <p:spPr>
            <a:xfrm>
              <a:off x="5839766"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2013</a:t>
              </a:r>
            </a:p>
          </p:txBody>
        </p:sp>
        <p:pic>
          <p:nvPicPr>
            <p:cNvPr id="47" name="Imagen 46" descr="Imagen que contiene luz&#10;&#10;Descripción generada automáticamente">
              <a:extLst>
                <a:ext uri="{FF2B5EF4-FFF2-40B4-BE49-F238E27FC236}">
                  <a16:creationId xmlns:a16="http://schemas.microsoft.com/office/drawing/2014/main" id="{DC8F8D3B-3A1B-634A-A47F-C0C05D495DDA}"/>
                </a:ext>
              </a:extLst>
            </p:cNvPr>
            <p:cNvPicPr>
              <a:picLocks noChangeAspect="1"/>
            </p:cNvPicPr>
            <p:nvPr/>
          </p:nvPicPr>
          <p:blipFill>
            <a:blip r:embed="rId5"/>
            <a:stretch>
              <a:fillRect/>
            </a:stretch>
          </p:blipFill>
          <p:spPr>
            <a:xfrm>
              <a:off x="5867076" y="2502396"/>
              <a:ext cx="881380" cy="492536"/>
            </a:xfrm>
            <a:prstGeom prst="rect">
              <a:avLst/>
            </a:prstGeom>
          </p:spPr>
        </p:pic>
      </p:grpSp>
      <p:grpSp>
        <p:nvGrpSpPr>
          <p:cNvPr id="63" name="Grupo 62">
            <a:extLst>
              <a:ext uri="{FF2B5EF4-FFF2-40B4-BE49-F238E27FC236}">
                <a16:creationId xmlns:a16="http://schemas.microsoft.com/office/drawing/2014/main" id="{A930177D-89B5-1846-ABC8-2F4379D7DCDC}"/>
              </a:ext>
            </a:extLst>
          </p:cNvPr>
          <p:cNvGrpSpPr/>
          <p:nvPr/>
        </p:nvGrpSpPr>
        <p:grpSpPr>
          <a:xfrm>
            <a:off x="7571944" y="2484909"/>
            <a:ext cx="1016422" cy="942850"/>
            <a:chOff x="6737594" y="2484909"/>
            <a:chExt cx="1016422" cy="942850"/>
          </a:xfrm>
        </p:grpSpPr>
        <p:sp>
          <p:nvSpPr>
            <p:cNvPr id="30" name="Trapecio 29">
              <a:extLst>
                <a:ext uri="{FF2B5EF4-FFF2-40B4-BE49-F238E27FC236}">
                  <a16:creationId xmlns:a16="http://schemas.microsoft.com/office/drawing/2014/main" id="{D60D49D8-D2C9-B940-931C-3712950DD12D}"/>
                </a:ext>
              </a:extLst>
            </p:cNvPr>
            <p:cNvSpPr/>
            <p:nvPr/>
          </p:nvSpPr>
          <p:spPr>
            <a:xfrm>
              <a:off x="6777805"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2014</a:t>
              </a:r>
            </a:p>
          </p:txBody>
        </p:sp>
        <p:pic>
          <p:nvPicPr>
            <p:cNvPr id="48" name="Imagen 47" descr="Imagen que contiene luz, pequeño&#10;&#10;Descripción generada automáticamente">
              <a:extLst>
                <a:ext uri="{FF2B5EF4-FFF2-40B4-BE49-F238E27FC236}">
                  <a16:creationId xmlns:a16="http://schemas.microsoft.com/office/drawing/2014/main" id="{3C1B34A7-C77F-BF40-ADC6-7A97F63BDC07}"/>
                </a:ext>
              </a:extLst>
            </p:cNvPr>
            <p:cNvPicPr>
              <a:picLocks noChangeAspect="1"/>
            </p:cNvPicPr>
            <p:nvPr/>
          </p:nvPicPr>
          <p:blipFill>
            <a:blip r:embed="rId6"/>
            <a:stretch>
              <a:fillRect/>
            </a:stretch>
          </p:blipFill>
          <p:spPr>
            <a:xfrm>
              <a:off x="6737594" y="2484909"/>
              <a:ext cx="1016422" cy="542092"/>
            </a:xfrm>
            <a:prstGeom prst="rect">
              <a:avLst/>
            </a:prstGeom>
          </p:spPr>
        </p:pic>
      </p:grpSp>
      <p:grpSp>
        <p:nvGrpSpPr>
          <p:cNvPr id="65" name="Grupo 64">
            <a:extLst>
              <a:ext uri="{FF2B5EF4-FFF2-40B4-BE49-F238E27FC236}">
                <a16:creationId xmlns:a16="http://schemas.microsoft.com/office/drawing/2014/main" id="{1AEDB1C2-4B13-804F-87C1-8F0E42E84111}"/>
              </a:ext>
            </a:extLst>
          </p:cNvPr>
          <p:cNvGrpSpPr/>
          <p:nvPr/>
        </p:nvGrpSpPr>
        <p:grpSpPr>
          <a:xfrm>
            <a:off x="5412831" y="2454687"/>
            <a:ext cx="985403" cy="962116"/>
            <a:chOff x="4824060" y="2465643"/>
            <a:chExt cx="985403" cy="962116"/>
          </a:xfrm>
        </p:grpSpPr>
        <p:sp>
          <p:nvSpPr>
            <p:cNvPr id="24" name="Trapecio 23">
              <a:extLst>
                <a:ext uri="{FF2B5EF4-FFF2-40B4-BE49-F238E27FC236}">
                  <a16:creationId xmlns:a16="http://schemas.microsoft.com/office/drawing/2014/main" id="{524B0106-B5A7-2845-A074-29B7B5A040FB}"/>
                </a:ext>
              </a:extLst>
            </p:cNvPr>
            <p:cNvSpPr/>
            <p:nvPr/>
          </p:nvSpPr>
          <p:spPr>
            <a:xfrm>
              <a:off x="4848761"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2012</a:t>
              </a:r>
            </a:p>
          </p:txBody>
        </p:sp>
        <p:pic>
          <p:nvPicPr>
            <p:cNvPr id="50" name="Imagen 49" descr="Imagen que contiene luz&#10;&#10;Descripción generada automáticamente">
              <a:extLst>
                <a:ext uri="{FF2B5EF4-FFF2-40B4-BE49-F238E27FC236}">
                  <a16:creationId xmlns:a16="http://schemas.microsoft.com/office/drawing/2014/main" id="{93B13023-9E72-E242-B02A-93130AB717CB}"/>
                </a:ext>
              </a:extLst>
            </p:cNvPr>
            <p:cNvPicPr>
              <a:picLocks noChangeAspect="1"/>
            </p:cNvPicPr>
            <p:nvPr/>
          </p:nvPicPr>
          <p:blipFill>
            <a:blip r:embed="rId7"/>
            <a:stretch>
              <a:fillRect/>
            </a:stretch>
          </p:blipFill>
          <p:spPr>
            <a:xfrm>
              <a:off x="4824060" y="2465643"/>
              <a:ext cx="985403" cy="542092"/>
            </a:xfrm>
            <a:prstGeom prst="rect">
              <a:avLst/>
            </a:prstGeom>
          </p:spPr>
        </p:pic>
      </p:grpSp>
      <p:grpSp>
        <p:nvGrpSpPr>
          <p:cNvPr id="75" name="Grupo 74">
            <a:extLst>
              <a:ext uri="{FF2B5EF4-FFF2-40B4-BE49-F238E27FC236}">
                <a16:creationId xmlns:a16="http://schemas.microsoft.com/office/drawing/2014/main" id="{47FC74FC-F59A-F34C-AF8B-79537934FF71}"/>
              </a:ext>
            </a:extLst>
          </p:cNvPr>
          <p:cNvGrpSpPr/>
          <p:nvPr/>
        </p:nvGrpSpPr>
        <p:grpSpPr>
          <a:xfrm>
            <a:off x="10690173" y="1976125"/>
            <a:ext cx="1080000" cy="1434176"/>
            <a:chOff x="10711929" y="1993583"/>
            <a:chExt cx="1080000" cy="1434176"/>
          </a:xfrm>
        </p:grpSpPr>
        <p:pic>
          <p:nvPicPr>
            <p:cNvPr id="51" name="Imagen 50" descr="Imagen que contiene tabla, alimentos, negro, pastel&#10;&#10;Descripción generada automáticamente">
              <a:extLst>
                <a:ext uri="{FF2B5EF4-FFF2-40B4-BE49-F238E27FC236}">
                  <a16:creationId xmlns:a16="http://schemas.microsoft.com/office/drawing/2014/main" id="{EEEB6AF9-6D5E-B248-967B-CC78C6008689}"/>
                </a:ext>
              </a:extLst>
            </p:cNvPr>
            <p:cNvPicPr>
              <a:picLocks noChangeAspect="1"/>
            </p:cNvPicPr>
            <p:nvPr/>
          </p:nvPicPr>
          <p:blipFill>
            <a:blip r:embed="rId8"/>
            <a:stretch>
              <a:fillRect/>
            </a:stretch>
          </p:blipFill>
          <p:spPr>
            <a:xfrm>
              <a:off x="10789555" y="2508536"/>
              <a:ext cx="924749" cy="573623"/>
            </a:xfrm>
            <a:prstGeom prst="rect">
              <a:avLst/>
            </a:prstGeom>
          </p:spPr>
        </p:pic>
        <p:sp>
          <p:nvSpPr>
            <p:cNvPr id="29" name="Trapecio 28">
              <a:extLst>
                <a:ext uri="{FF2B5EF4-FFF2-40B4-BE49-F238E27FC236}">
                  <a16:creationId xmlns:a16="http://schemas.microsoft.com/office/drawing/2014/main" id="{E5E6A9AE-1AA5-A040-BE4B-351CA94331C1}"/>
                </a:ext>
              </a:extLst>
            </p:cNvPr>
            <p:cNvSpPr/>
            <p:nvPr/>
          </p:nvSpPr>
          <p:spPr>
            <a:xfrm>
              <a:off x="10783929"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2018</a:t>
              </a:r>
            </a:p>
          </p:txBody>
        </p:sp>
        <p:pic>
          <p:nvPicPr>
            <p:cNvPr id="55" name="Imagen 54" descr="Imagen que contiene pastel, alimentos, botella, tabla&#10;&#10;Descripción generada automáticamente">
              <a:extLst>
                <a:ext uri="{FF2B5EF4-FFF2-40B4-BE49-F238E27FC236}">
                  <a16:creationId xmlns:a16="http://schemas.microsoft.com/office/drawing/2014/main" id="{7EDA626B-74BC-9549-82CD-12A84CAB0ADC}"/>
                </a:ext>
              </a:extLst>
            </p:cNvPr>
            <p:cNvPicPr>
              <a:picLocks noChangeAspect="1"/>
            </p:cNvPicPr>
            <p:nvPr/>
          </p:nvPicPr>
          <p:blipFill>
            <a:blip r:embed="rId9"/>
            <a:stretch>
              <a:fillRect/>
            </a:stretch>
          </p:blipFill>
          <p:spPr>
            <a:xfrm>
              <a:off x="10711929" y="1993583"/>
              <a:ext cx="1080000" cy="548394"/>
            </a:xfrm>
            <a:prstGeom prst="rect">
              <a:avLst/>
            </a:prstGeom>
          </p:spPr>
        </p:pic>
      </p:grpSp>
      <p:grpSp>
        <p:nvGrpSpPr>
          <p:cNvPr id="67" name="Grupo 66">
            <a:extLst>
              <a:ext uri="{FF2B5EF4-FFF2-40B4-BE49-F238E27FC236}">
                <a16:creationId xmlns:a16="http://schemas.microsoft.com/office/drawing/2014/main" id="{13BFDFC0-FF7B-B045-AC8E-9D998409C6B3}"/>
              </a:ext>
            </a:extLst>
          </p:cNvPr>
          <p:cNvGrpSpPr/>
          <p:nvPr/>
        </p:nvGrpSpPr>
        <p:grpSpPr>
          <a:xfrm>
            <a:off x="2956011" y="893405"/>
            <a:ext cx="1296000" cy="2523398"/>
            <a:chOff x="2672200" y="904361"/>
            <a:chExt cx="1296000" cy="2523398"/>
          </a:xfrm>
        </p:grpSpPr>
        <p:sp>
          <p:nvSpPr>
            <p:cNvPr id="21" name="Trapecio 20">
              <a:extLst>
                <a:ext uri="{FF2B5EF4-FFF2-40B4-BE49-F238E27FC236}">
                  <a16:creationId xmlns:a16="http://schemas.microsoft.com/office/drawing/2014/main" id="{58F63136-C43A-6E44-8D3C-3F34235ADE75}"/>
                </a:ext>
              </a:extLst>
            </p:cNvPr>
            <p:cNvSpPr/>
            <p:nvPr/>
          </p:nvSpPr>
          <p:spPr>
            <a:xfrm>
              <a:off x="2852200"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2007</a:t>
              </a:r>
            </a:p>
          </p:txBody>
        </p:sp>
        <p:pic>
          <p:nvPicPr>
            <p:cNvPr id="44" name="Imagen 43" descr="Imagen que contiene alimentos, tabla, blanco, vidrio&#10;&#10;Descripción generada automáticamente">
              <a:extLst>
                <a:ext uri="{FF2B5EF4-FFF2-40B4-BE49-F238E27FC236}">
                  <a16:creationId xmlns:a16="http://schemas.microsoft.com/office/drawing/2014/main" id="{EF86FF07-52A6-2544-9029-08E7C11098FD}"/>
                </a:ext>
              </a:extLst>
            </p:cNvPr>
            <p:cNvPicPr>
              <a:picLocks noChangeAspect="1"/>
            </p:cNvPicPr>
            <p:nvPr/>
          </p:nvPicPr>
          <p:blipFill>
            <a:blip r:embed="rId4"/>
            <a:stretch>
              <a:fillRect/>
            </a:stretch>
          </p:blipFill>
          <p:spPr>
            <a:xfrm rot="5400000">
              <a:off x="2896171" y="2158352"/>
              <a:ext cx="848058" cy="1129157"/>
            </a:xfrm>
            <a:prstGeom prst="rect">
              <a:avLst/>
            </a:prstGeom>
          </p:spPr>
        </p:pic>
        <p:pic>
          <p:nvPicPr>
            <p:cNvPr id="45" name="Imagen 44" descr="Imagen que contiene pastel, tabla, alimentos, blanco&#10;&#10;Descripción generada automáticamente">
              <a:extLst>
                <a:ext uri="{FF2B5EF4-FFF2-40B4-BE49-F238E27FC236}">
                  <a16:creationId xmlns:a16="http://schemas.microsoft.com/office/drawing/2014/main" id="{22A3BAA8-E508-2245-B31E-1A1B10DCE5C9}"/>
                </a:ext>
              </a:extLst>
            </p:cNvPr>
            <p:cNvPicPr>
              <a:picLocks noChangeAspect="1"/>
            </p:cNvPicPr>
            <p:nvPr/>
          </p:nvPicPr>
          <p:blipFill>
            <a:blip r:embed="rId10"/>
            <a:stretch>
              <a:fillRect/>
            </a:stretch>
          </p:blipFill>
          <p:spPr>
            <a:xfrm>
              <a:off x="2780200" y="1836484"/>
              <a:ext cx="1080000" cy="527219"/>
            </a:xfrm>
            <a:prstGeom prst="rect">
              <a:avLst/>
            </a:prstGeom>
          </p:spPr>
        </p:pic>
        <p:pic>
          <p:nvPicPr>
            <p:cNvPr id="56" name="Imagen 55" descr="Imagen que contiene luz&#10;&#10;Descripción generada automáticamente">
              <a:extLst>
                <a:ext uri="{FF2B5EF4-FFF2-40B4-BE49-F238E27FC236}">
                  <a16:creationId xmlns:a16="http://schemas.microsoft.com/office/drawing/2014/main" id="{E5D5EE7B-0E0C-6D44-8342-6E8B1962684E}"/>
                </a:ext>
              </a:extLst>
            </p:cNvPr>
            <p:cNvPicPr>
              <a:picLocks noChangeAspect="1"/>
            </p:cNvPicPr>
            <p:nvPr/>
          </p:nvPicPr>
          <p:blipFill>
            <a:blip r:embed="rId11"/>
            <a:stretch>
              <a:fillRect/>
            </a:stretch>
          </p:blipFill>
          <p:spPr>
            <a:xfrm rot="977172">
              <a:off x="2672200" y="904361"/>
              <a:ext cx="1296000" cy="996924"/>
            </a:xfrm>
            <a:prstGeom prst="rect">
              <a:avLst/>
            </a:prstGeom>
          </p:spPr>
        </p:pic>
      </p:grpSp>
      <p:grpSp>
        <p:nvGrpSpPr>
          <p:cNvPr id="73" name="Grupo 72">
            <a:extLst>
              <a:ext uri="{FF2B5EF4-FFF2-40B4-BE49-F238E27FC236}">
                <a16:creationId xmlns:a16="http://schemas.microsoft.com/office/drawing/2014/main" id="{3EF7F49E-6D32-1941-8D6D-9A5FEE36745D}"/>
              </a:ext>
            </a:extLst>
          </p:cNvPr>
          <p:cNvGrpSpPr/>
          <p:nvPr/>
        </p:nvGrpSpPr>
        <p:grpSpPr>
          <a:xfrm>
            <a:off x="9622853" y="1769554"/>
            <a:ext cx="1080000" cy="1658205"/>
            <a:chOff x="9533699" y="1769554"/>
            <a:chExt cx="1080000" cy="1658205"/>
          </a:xfrm>
        </p:grpSpPr>
        <p:sp>
          <p:nvSpPr>
            <p:cNvPr id="25" name="Trapecio 24">
              <a:extLst>
                <a:ext uri="{FF2B5EF4-FFF2-40B4-BE49-F238E27FC236}">
                  <a16:creationId xmlns:a16="http://schemas.microsoft.com/office/drawing/2014/main" id="{5CE08C5C-DEE0-7144-8ED5-6E33349A8389}"/>
                </a:ext>
              </a:extLst>
            </p:cNvPr>
            <p:cNvSpPr/>
            <p:nvPr/>
          </p:nvSpPr>
          <p:spPr>
            <a:xfrm>
              <a:off x="9605699"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2017</a:t>
              </a:r>
            </a:p>
          </p:txBody>
        </p:sp>
        <p:pic>
          <p:nvPicPr>
            <p:cNvPr id="49" name="Imagen 48" descr="Imagen que contiene blanco, pastel&#10;&#10;Descripción generada automáticamente">
              <a:extLst>
                <a:ext uri="{FF2B5EF4-FFF2-40B4-BE49-F238E27FC236}">
                  <a16:creationId xmlns:a16="http://schemas.microsoft.com/office/drawing/2014/main" id="{02E7F515-2CE0-B345-896E-88DD56951D9C}"/>
                </a:ext>
              </a:extLst>
            </p:cNvPr>
            <p:cNvPicPr>
              <a:picLocks noChangeAspect="1"/>
            </p:cNvPicPr>
            <p:nvPr/>
          </p:nvPicPr>
          <p:blipFill>
            <a:blip r:embed="rId12"/>
            <a:stretch>
              <a:fillRect/>
            </a:stretch>
          </p:blipFill>
          <p:spPr>
            <a:xfrm>
              <a:off x="9565488" y="2502396"/>
              <a:ext cx="1016422" cy="540224"/>
            </a:xfrm>
            <a:prstGeom prst="rect">
              <a:avLst/>
            </a:prstGeom>
          </p:spPr>
        </p:pic>
        <p:pic>
          <p:nvPicPr>
            <p:cNvPr id="57" name="Imagen 56" descr="Imagen que contiene luz&#10;&#10;Descripción generada automáticamente">
              <a:extLst>
                <a:ext uri="{FF2B5EF4-FFF2-40B4-BE49-F238E27FC236}">
                  <a16:creationId xmlns:a16="http://schemas.microsoft.com/office/drawing/2014/main" id="{31B55BE9-3936-C142-BE55-8A0F31F1B9A2}"/>
                </a:ext>
              </a:extLst>
            </p:cNvPr>
            <p:cNvPicPr>
              <a:picLocks noChangeAspect="1"/>
            </p:cNvPicPr>
            <p:nvPr/>
          </p:nvPicPr>
          <p:blipFill>
            <a:blip r:embed="rId13"/>
            <a:stretch>
              <a:fillRect/>
            </a:stretch>
          </p:blipFill>
          <p:spPr>
            <a:xfrm rot="681905">
              <a:off x="9533699" y="1769554"/>
              <a:ext cx="1080000" cy="1080000"/>
            </a:xfrm>
            <a:prstGeom prst="rect">
              <a:avLst/>
            </a:prstGeom>
          </p:spPr>
        </p:pic>
      </p:grpSp>
      <p:grpSp>
        <p:nvGrpSpPr>
          <p:cNvPr id="68" name="Grupo 67">
            <a:extLst>
              <a:ext uri="{FF2B5EF4-FFF2-40B4-BE49-F238E27FC236}">
                <a16:creationId xmlns:a16="http://schemas.microsoft.com/office/drawing/2014/main" id="{3C21A0F2-ED57-AE45-A311-8A87F434E2E6}"/>
              </a:ext>
            </a:extLst>
          </p:cNvPr>
          <p:cNvGrpSpPr/>
          <p:nvPr/>
        </p:nvGrpSpPr>
        <p:grpSpPr>
          <a:xfrm>
            <a:off x="2195880" y="3811115"/>
            <a:ext cx="1124838" cy="1381804"/>
            <a:chOff x="2277272" y="3808853"/>
            <a:chExt cx="1124838" cy="1381804"/>
          </a:xfrm>
        </p:grpSpPr>
        <p:pic>
          <p:nvPicPr>
            <p:cNvPr id="43" name="Imagen 42" descr="Imagen que contiene interior, pequeño, viendo, blanco&#10;&#10;Descripción generada automáticamente">
              <a:extLst>
                <a:ext uri="{FF2B5EF4-FFF2-40B4-BE49-F238E27FC236}">
                  <a16:creationId xmlns:a16="http://schemas.microsoft.com/office/drawing/2014/main" id="{70C35EA5-5EFF-D141-9005-A096D63687B4}"/>
                </a:ext>
              </a:extLst>
            </p:cNvPr>
            <p:cNvPicPr>
              <a:picLocks noChangeAspect="1"/>
            </p:cNvPicPr>
            <p:nvPr/>
          </p:nvPicPr>
          <p:blipFill>
            <a:blip r:embed="rId14"/>
            <a:stretch>
              <a:fillRect/>
            </a:stretch>
          </p:blipFill>
          <p:spPr>
            <a:xfrm>
              <a:off x="2371691" y="4245288"/>
              <a:ext cx="936000" cy="386804"/>
            </a:xfrm>
            <a:prstGeom prst="rect">
              <a:avLst/>
            </a:prstGeom>
          </p:spPr>
        </p:pic>
        <p:sp>
          <p:nvSpPr>
            <p:cNvPr id="42" name="Operación manual 41">
              <a:extLst>
                <a:ext uri="{FF2B5EF4-FFF2-40B4-BE49-F238E27FC236}">
                  <a16:creationId xmlns:a16="http://schemas.microsoft.com/office/drawing/2014/main" id="{608B6157-0F4C-7E40-A8A4-866BA3C4A5BF}"/>
                </a:ext>
              </a:extLst>
            </p:cNvPr>
            <p:cNvSpPr/>
            <p:nvPr/>
          </p:nvSpPr>
          <p:spPr>
            <a:xfrm>
              <a:off x="2277272" y="3808853"/>
              <a:ext cx="1124838" cy="308919"/>
            </a:xfrm>
            <a:prstGeom prst="flowChartManualOpera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2006</a:t>
              </a:r>
            </a:p>
          </p:txBody>
        </p:sp>
        <p:pic>
          <p:nvPicPr>
            <p:cNvPr id="58" name="Imagen 57" descr="Imagen que contiene competencia de atletismo&#10;&#10;Descripción generada automáticamente">
              <a:extLst>
                <a:ext uri="{FF2B5EF4-FFF2-40B4-BE49-F238E27FC236}">
                  <a16:creationId xmlns:a16="http://schemas.microsoft.com/office/drawing/2014/main" id="{6EA82F5A-9279-9C49-8CDC-8AE1B1769B2D}"/>
                </a:ext>
              </a:extLst>
            </p:cNvPr>
            <p:cNvPicPr>
              <a:picLocks noChangeAspect="1"/>
            </p:cNvPicPr>
            <p:nvPr/>
          </p:nvPicPr>
          <p:blipFill>
            <a:blip r:embed="rId15"/>
            <a:stretch>
              <a:fillRect/>
            </a:stretch>
          </p:blipFill>
          <p:spPr>
            <a:xfrm>
              <a:off x="2355818" y="4759609"/>
              <a:ext cx="967747" cy="431048"/>
            </a:xfrm>
            <a:prstGeom prst="rect">
              <a:avLst/>
            </a:prstGeom>
          </p:spPr>
        </p:pic>
      </p:grpSp>
      <p:grpSp>
        <p:nvGrpSpPr>
          <p:cNvPr id="74" name="Grupo 73">
            <a:extLst>
              <a:ext uri="{FF2B5EF4-FFF2-40B4-BE49-F238E27FC236}">
                <a16:creationId xmlns:a16="http://schemas.microsoft.com/office/drawing/2014/main" id="{AED9012A-E8EC-1043-BD10-3A03EFC25C83}"/>
              </a:ext>
            </a:extLst>
          </p:cNvPr>
          <p:cNvGrpSpPr/>
          <p:nvPr/>
        </p:nvGrpSpPr>
        <p:grpSpPr>
          <a:xfrm>
            <a:off x="9709929" y="3811049"/>
            <a:ext cx="1124838" cy="946905"/>
            <a:chOff x="9709929" y="3811049"/>
            <a:chExt cx="1124838" cy="946905"/>
          </a:xfrm>
        </p:grpSpPr>
        <p:pic>
          <p:nvPicPr>
            <p:cNvPr id="60" name="Imagen 59" descr="Imagen que contiene luz&#10;&#10;Descripción generada automáticamente">
              <a:extLst>
                <a:ext uri="{FF2B5EF4-FFF2-40B4-BE49-F238E27FC236}">
                  <a16:creationId xmlns:a16="http://schemas.microsoft.com/office/drawing/2014/main" id="{79F586F0-9AF6-354D-957F-EC5E08415C86}"/>
                </a:ext>
              </a:extLst>
            </p:cNvPr>
            <p:cNvPicPr>
              <a:picLocks noChangeAspect="1"/>
            </p:cNvPicPr>
            <p:nvPr/>
          </p:nvPicPr>
          <p:blipFill>
            <a:blip r:embed="rId16"/>
            <a:stretch>
              <a:fillRect/>
            </a:stretch>
          </p:blipFill>
          <p:spPr>
            <a:xfrm rot="10800000">
              <a:off x="9732348" y="4246079"/>
              <a:ext cx="1080000" cy="511875"/>
            </a:xfrm>
            <a:prstGeom prst="rect">
              <a:avLst/>
            </a:prstGeom>
          </p:spPr>
        </p:pic>
        <p:sp>
          <p:nvSpPr>
            <p:cNvPr id="61" name="Operación manual 60">
              <a:extLst>
                <a:ext uri="{FF2B5EF4-FFF2-40B4-BE49-F238E27FC236}">
                  <a16:creationId xmlns:a16="http://schemas.microsoft.com/office/drawing/2014/main" id="{2E579CD8-26D1-0B44-BEA6-D33FCD6FB508}"/>
                </a:ext>
              </a:extLst>
            </p:cNvPr>
            <p:cNvSpPr/>
            <p:nvPr/>
          </p:nvSpPr>
          <p:spPr>
            <a:xfrm>
              <a:off x="9709929" y="3811049"/>
              <a:ext cx="1124838" cy="308919"/>
            </a:xfrm>
            <a:prstGeom prst="flowChartManualOpera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2017</a:t>
              </a:r>
            </a:p>
          </p:txBody>
        </p:sp>
      </p:grpSp>
      <p:grpSp>
        <p:nvGrpSpPr>
          <p:cNvPr id="72" name="Grupo 71">
            <a:extLst>
              <a:ext uri="{FF2B5EF4-FFF2-40B4-BE49-F238E27FC236}">
                <a16:creationId xmlns:a16="http://schemas.microsoft.com/office/drawing/2014/main" id="{3E73D08A-3786-4041-8DE9-D6AA90D8AB5E}"/>
              </a:ext>
            </a:extLst>
          </p:cNvPr>
          <p:cNvGrpSpPr/>
          <p:nvPr/>
        </p:nvGrpSpPr>
        <p:grpSpPr>
          <a:xfrm>
            <a:off x="8638592" y="2440275"/>
            <a:ext cx="1008000" cy="987484"/>
            <a:chOff x="8679646" y="2440275"/>
            <a:chExt cx="1008000" cy="987484"/>
          </a:xfrm>
        </p:grpSpPr>
        <p:sp>
          <p:nvSpPr>
            <p:cNvPr id="31" name="Trapecio 30">
              <a:extLst>
                <a:ext uri="{FF2B5EF4-FFF2-40B4-BE49-F238E27FC236}">
                  <a16:creationId xmlns:a16="http://schemas.microsoft.com/office/drawing/2014/main" id="{4E9DF21F-0B6A-E241-B814-17B690F98EC1}"/>
                </a:ext>
              </a:extLst>
            </p:cNvPr>
            <p:cNvSpPr/>
            <p:nvPr/>
          </p:nvSpPr>
          <p:spPr>
            <a:xfrm>
              <a:off x="8715646" y="3082159"/>
              <a:ext cx="936000" cy="345600"/>
            </a:xfrm>
            <a:prstGeom prst="trapezoid">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2016</a:t>
              </a:r>
            </a:p>
          </p:txBody>
        </p:sp>
        <p:pic>
          <p:nvPicPr>
            <p:cNvPr id="62" name="Imagen 61" descr="Imagen que contiene luz, botella, blanco&#10;&#10;Descripción generada automáticamente">
              <a:extLst>
                <a:ext uri="{FF2B5EF4-FFF2-40B4-BE49-F238E27FC236}">
                  <a16:creationId xmlns:a16="http://schemas.microsoft.com/office/drawing/2014/main" id="{C4CD179B-5161-DA43-959F-D9B3440F4DDE}"/>
                </a:ext>
              </a:extLst>
            </p:cNvPr>
            <p:cNvPicPr>
              <a:picLocks noChangeAspect="1"/>
            </p:cNvPicPr>
            <p:nvPr/>
          </p:nvPicPr>
          <p:blipFill>
            <a:blip r:embed="rId17"/>
            <a:stretch>
              <a:fillRect/>
            </a:stretch>
          </p:blipFill>
          <p:spPr>
            <a:xfrm rot="20327983">
              <a:off x="8679646" y="2440275"/>
              <a:ext cx="1008000" cy="648000"/>
            </a:xfrm>
            <a:prstGeom prst="rect">
              <a:avLst/>
            </a:prstGeom>
          </p:spPr>
        </p:pic>
      </p:grpSp>
      <p:sp>
        <p:nvSpPr>
          <p:cNvPr id="35" name="Flecha derecha 34">
            <a:extLst>
              <a:ext uri="{FF2B5EF4-FFF2-40B4-BE49-F238E27FC236}">
                <a16:creationId xmlns:a16="http://schemas.microsoft.com/office/drawing/2014/main" id="{D1D76EFA-3F62-9047-9E0B-89D2162D5340}"/>
              </a:ext>
            </a:extLst>
          </p:cNvPr>
          <p:cNvSpPr/>
          <p:nvPr/>
        </p:nvSpPr>
        <p:spPr>
          <a:xfrm>
            <a:off x="11721" y="3216013"/>
            <a:ext cx="12083466" cy="793194"/>
          </a:xfrm>
          <a:prstGeom prst="rightArrow">
            <a:avLst/>
          </a:prstGeom>
          <a:ln>
            <a:solidFill>
              <a:schemeClr val="accent1">
                <a:shade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9" name="Imagen 78" descr="Imagen que contiene rojo, agua, negro&#10;&#10;Descripción generada automáticamente">
            <a:extLst>
              <a:ext uri="{FF2B5EF4-FFF2-40B4-BE49-F238E27FC236}">
                <a16:creationId xmlns:a16="http://schemas.microsoft.com/office/drawing/2014/main" id="{DCB5E38C-2D49-CA42-B013-B12C0DF3A373}"/>
              </a:ext>
            </a:extLst>
          </p:cNvPr>
          <p:cNvPicPr>
            <a:picLocks noChangeAspect="1"/>
          </p:cNvPicPr>
          <p:nvPr/>
        </p:nvPicPr>
        <p:blipFill>
          <a:blip r:embed="rId18"/>
          <a:stretch>
            <a:fillRect/>
          </a:stretch>
        </p:blipFill>
        <p:spPr>
          <a:xfrm rot="806008">
            <a:off x="7194824" y="1741879"/>
            <a:ext cx="1684770" cy="1684770"/>
          </a:xfrm>
          <a:prstGeom prst="rect">
            <a:avLst/>
          </a:prstGeom>
        </p:spPr>
      </p:pic>
      <p:grpSp>
        <p:nvGrpSpPr>
          <p:cNvPr id="86" name="Grupo 85">
            <a:extLst>
              <a:ext uri="{FF2B5EF4-FFF2-40B4-BE49-F238E27FC236}">
                <a16:creationId xmlns:a16="http://schemas.microsoft.com/office/drawing/2014/main" id="{84A29226-E2E7-CC46-A514-6DEB6D114921}"/>
              </a:ext>
            </a:extLst>
          </p:cNvPr>
          <p:cNvGrpSpPr/>
          <p:nvPr/>
        </p:nvGrpSpPr>
        <p:grpSpPr>
          <a:xfrm>
            <a:off x="254088" y="5792578"/>
            <a:ext cx="720000" cy="793571"/>
            <a:chOff x="254088" y="5792578"/>
            <a:chExt cx="720000" cy="793571"/>
          </a:xfrm>
        </p:grpSpPr>
        <p:sp>
          <p:nvSpPr>
            <p:cNvPr id="81" name="Rectángulo 80">
              <a:extLst>
                <a:ext uri="{FF2B5EF4-FFF2-40B4-BE49-F238E27FC236}">
                  <a16:creationId xmlns:a16="http://schemas.microsoft.com/office/drawing/2014/main" id="{0871BCB1-8383-1341-8D7D-A04014A2958A}"/>
                </a:ext>
              </a:extLst>
            </p:cNvPr>
            <p:cNvSpPr/>
            <p:nvPr/>
          </p:nvSpPr>
          <p:spPr>
            <a:xfrm>
              <a:off x="254088" y="5792578"/>
              <a:ext cx="720000" cy="324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FDA</a:t>
              </a:r>
            </a:p>
          </p:txBody>
        </p:sp>
        <p:grpSp>
          <p:nvGrpSpPr>
            <p:cNvPr id="85" name="Grupo 84">
              <a:extLst>
                <a:ext uri="{FF2B5EF4-FFF2-40B4-BE49-F238E27FC236}">
                  <a16:creationId xmlns:a16="http://schemas.microsoft.com/office/drawing/2014/main" id="{AAF6375D-C0A1-C745-9306-2E69EF24AF01}"/>
                </a:ext>
              </a:extLst>
            </p:cNvPr>
            <p:cNvGrpSpPr/>
            <p:nvPr/>
          </p:nvGrpSpPr>
          <p:grpSpPr>
            <a:xfrm>
              <a:off x="254088" y="6261307"/>
              <a:ext cx="720000" cy="324842"/>
              <a:chOff x="461367" y="5774044"/>
              <a:chExt cx="720000" cy="324842"/>
            </a:xfrm>
          </p:grpSpPr>
          <p:sp>
            <p:nvSpPr>
              <p:cNvPr id="80" name="Rectángulo 79">
                <a:extLst>
                  <a:ext uri="{FF2B5EF4-FFF2-40B4-BE49-F238E27FC236}">
                    <a16:creationId xmlns:a16="http://schemas.microsoft.com/office/drawing/2014/main" id="{EEF519B9-28C4-8B41-BA58-C370A74A1226}"/>
                  </a:ext>
                </a:extLst>
              </p:cNvPr>
              <p:cNvSpPr/>
              <p:nvPr/>
            </p:nvSpPr>
            <p:spPr>
              <a:xfrm>
                <a:off x="461367" y="5774044"/>
                <a:ext cx="720000" cy="3248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FDA</a:t>
                </a:r>
              </a:p>
            </p:txBody>
          </p:sp>
          <p:cxnSp>
            <p:nvCxnSpPr>
              <p:cNvPr id="83" name="Conector recto 82">
                <a:extLst>
                  <a:ext uri="{FF2B5EF4-FFF2-40B4-BE49-F238E27FC236}">
                    <a16:creationId xmlns:a16="http://schemas.microsoft.com/office/drawing/2014/main" id="{165F216F-9F89-9543-BF36-EA6E09228DE2}"/>
                  </a:ext>
                </a:extLst>
              </p:cNvPr>
              <p:cNvCxnSpPr/>
              <p:nvPr/>
            </p:nvCxnSpPr>
            <p:spPr>
              <a:xfrm>
                <a:off x="598079" y="5811115"/>
                <a:ext cx="39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27509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tabla, pastel, alimentos, computadora&#10;&#10;Descripción generada automáticamente">
            <a:extLst>
              <a:ext uri="{FF2B5EF4-FFF2-40B4-BE49-F238E27FC236}">
                <a16:creationId xmlns:a16="http://schemas.microsoft.com/office/drawing/2014/main" id="{4F0C25FB-BDA5-9E44-8F84-66A38E7461E8}"/>
              </a:ext>
            </a:extLst>
          </p:cNvPr>
          <p:cNvPicPr>
            <a:picLocks noChangeAspect="1"/>
          </p:cNvPicPr>
          <p:nvPr/>
        </p:nvPicPr>
        <p:blipFill rotWithShape="1">
          <a:blip r:embed="rId2">
            <a:extLst>
              <a:ext uri="{28A0092B-C50C-407E-A947-70E740481C1C}">
                <a14:useLocalDpi xmlns:a14="http://schemas.microsoft.com/office/drawing/2010/main" val="0"/>
              </a:ext>
            </a:extLst>
          </a:blip>
          <a:srcRect b="5063"/>
          <a:stretch/>
        </p:blipFill>
        <p:spPr>
          <a:xfrm>
            <a:off x="20" y="10"/>
            <a:ext cx="12191980" cy="6857990"/>
          </a:xfrm>
          <a:prstGeom prst="rect">
            <a:avLst/>
          </a:prstGeom>
        </p:spPr>
      </p:pic>
      <p:sp>
        <p:nvSpPr>
          <p:cNvPr id="32" name="Rectangle 1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0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4"/>
          <p:cNvSpPr/>
          <p:nvPr/>
        </p:nvSpPr>
        <p:spPr>
          <a:xfrm rot="16200000" flipH="1">
            <a:off x="7053064" y="1719064"/>
            <a:ext cx="6858000" cy="3419872"/>
          </a:xfrm>
          <a:custGeom>
            <a:avLst/>
            <a:gdLst>
              <a:gd name="connsiteX0" fmla="*/ 0 w 5143500"/>
              <a:gd name="connsiteY0" fmla="*/ 2289259 h 3419872"/>
              <a:gd name="connsiteX1" fmla="*/ 0 w 5143500"/>
              <a:gd name="connsiteY1" fmla="*/ 3419872 h 3419872"/>
              <a:gd name="connsiteX2" fmla="*/ 5143500 w 5143500"/>
              <a:gd name="connsiteY2" fmla="*/ 3419872 h 3419872"/>
              <a:gd name="connsiteX3" fmla="*/ 5143500 w 5143500"/>
              <a:gd name="connsiteY3" fmla="*/ 0 h 3419872"/>
              <a:gd name="connsiteX4" fmla="*/ 639825 w 5143500"/>
              <a:gd name="connsiteY4" fmla="*/ 0 h 3419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3419872">
                <a:moveTo>
                  <a:pt x="0" y="2289259"/>
                </a:moveTo>
                <a:lnTo>
                  <a:pt x="0" y="3419872"/>
                </a:lnTo>
                <a:lnTo>
                  <a:pt x="5143500" y="3419872"/>
                </a:lnTo>
                <a:lnTo>
                  <a:pt x="5143500" y="0"/>
                </a:lnTo>
                <a:lnTo>
                  <a:pt x="639825" y="0"/>
                </a:lnTo>
                <a:close/>
              </a:path>
            </a:pathLst>
          </a:custGeom>
          <a:solidFill>
            <a:srgbClr val="C1DAF1"/>
          </a:solidFill>
          <a:ln w="69850" cap="flat" cmpd="sng" algn="ctr">
            <a:noFill/>
            <a:prstDash val="solid"/>
            <a:miter lim="800000"/>
          </a:ln>
          <a:effectLst/>
        </p:spPr>
        <p:txBody>
          <a:bodyPr vert="vert270" wrap="square" lIns="72000" tIns="72000" rIns="72000" bIns="7200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350" b="0" i="0" u="none" strike="noStrike" kern="0" cap="none" spc="0" normalizeH="0" baseline="0" noProof="0" dirty="0">
              <a:ln>
                <a:noFill/>
              </a:ln>
              <a:solidFill>
                <a:srgbClr val="1A3B47"/>
              </a:solidFill>
              <a:effectLst/>
              <a:uLnTx/>
              <a:uFillTx/>
              <a:latin typeface="Arial"/>
              <a:ea typeface="+mn-ea"/>
              <a:cs typeface="+mn-cs"/>
            </a:endParaRPr>
          </a:p>
        </p:txBody>
      </p:sp>
      <p:grpSp>
        <p:nvGrpSpPr>
          <p:cNvPr id="4" name="Grupo 3">
            <a:extLst>
              <a:ext uri="{FF2B5EF4-FFF2-40B4-BE49-F238E27FC236}">
                <a16:creationId xmlns:a16="http://schemas.microsoft.com/office/drawing/2014/main" id="{C3951B04-FA3F-FF40-BB6C-0BD565A4DE66}"/>
              </a:ext>
            </a:extLst>
          </p:cNvPr>
          <p:cNvGrpSpPr/>
          <p:nvPr/>
        </p:nvGrpSpPr>
        <p:grpSpPr>
          <a:xfrm>
            <a:off x="8938648" y="1612610"/>
            <a:ext cx="2755904" cy="1019877"/>
            <a:chOff x="9104112" y="958347"/>
            <a:chExt cx="2755904" cy="1019877"/>
          </a:xfrm>
        </p:grpSpPr>
        <p:cxnSp>
          <p:nvCxnSpPr>
            <p:cNvPr id="6" name="Conector recto 18"/>
            <p:cNvCxnSpPr/>
            <p:nvPr/>
          </p:nvCxnSpPr>
          <p:spPr>
            <a:xfrm>
              <a:off x="9287162" y="1470984"/>
              <a:ext cx="469283"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9194230" y="958347"/>
              <a:ext cx="1287834" cy="370600"/>
            </a:xfrm>
            <a:prstGeom prst="rect">
              <a:avLst/>
            </a:prstGeom>
            <a:ln>
              <a:noFill/>
            </a:ln>
          </p:spPr>
          <p:txBody>
            <a:bodyPr vert="horz" wrap="square" lIns="0" tIns="0" rIns="0" bIns="0" rtlCol="0" anchor="t">
              <a:noAutofit/>
            </a:bodyPr>
            <a:lstStyle/>
            <a:p>
              <a:pPr defTabSz="685800"/>
              <a:r>
                <a:rPr lang="es-ES" sz="2400" dirty="0">
                  <a:solidFill>
                    <a:schemeClr val="bg1">
                      <a:lumMod val="50000"/>
                    </a:schemeClr>
                  </a:solidFill>
                  <a:latin typeface="Georgia" panose="02040502050405020303" pitchFamily="18" charset="0"/>
                  <a:cs typeface="Arial" panose="020B0604020202020204" pitchFamily="34" charset="0"/>
                  <a:sym typeface="Georgia" panose="02040502050405020303" pitchFamily="18" charset="0"/>
                </a:rPr>
                <a:t>80-85%</a:t>
              </a:r>
            </a:p>
          </p:txBody>
        </p:sp>
        <p:sp>
          <p:nvSpPr>
            <p:cNvPr id="16" name="CuadroTexto 15"/>
            <p:cNvSpPr txBox="1"/>
            <p:nvPr/>
          </p:nvSpPr>
          <p:spPr>
            <a:xfrm>
              <a:off x="9104112" y="1639670"/>
              <a:ext cx="2755904" cy="338554"/>
            </a:xfrm>
            <a:prstGeom prst="rect">
              <a:avLst/>
            </a:prstGeom>
            <a:noFill/>
          </p:spPr>
          <p:txBody>
            <a:bodyPr wrap="square" rtlCol="0">
              <a:spAutoFit/>
            </a:bodyPr>
            <a:lstStyle/>
            <a:p>
              <a:pPr algn="ctr"/>
              <a:r>
                <a:rPr lang="es-ES" sz="1600" dirty="0">
                  <a:solidFill>
                    <a:schemeClr val="bg1">
                      <a:lumMod val="50000"/>
                    </a:schemeClr>
                  </a:solidFill>
                  <a:latin typeface="Arial" panose="020B0604020202020204" pitchFamily="34" charset="0"/>
                  <a:cs typeface="Arial" panose="020B0604020202020204" pitchFamily="34" charset="0"/>
                </a:rPr>
                <a:t>Sensibilidad</a:t>
              </a:r>
              <a:endParaRPr lang="es-ES" sz="1600" b="1" dirty="0">
                <a:solidFill>
                  <a:schemeClr val="bg1">
                    <a:lumMod val="50000"/>
                  </a:schemeClr>
                </a:solidFill>
                <a:latin typeface="Arial" panose="020B0604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C3A1EAE9-9F9A-B34C-8C24-2AD82A47AE5B}"/>
              </a:ext>
            </a:extLst>
          </p:cNvPr>
          <p:cNvGrpSpPr/>
          <p:nvPr/>
        </p:nvGrpSpPr>
        <p:grpSpPr>
          <a:xfrm>
            <a:off x="8993753" y="3487864"/>
            <a:ext cx="2755904" cy="957234"/>
            <a:chOff x="9049007" y="2617433"/>
            <a:chExt cx="2755904" cy="957234"/>
          </a:xfrm>
        </p:grpSpPr>
        <p:cxnSp>
          <p:nvCxnSpPr>
            <p:cNvPr id="7" name="Conector recto 18"/>
            <p:cNvCxnSpPr/>
            <p:nvPr/>
          </p:nvCxnSpPr>
          <p:spPr>
            <a:xfrm>
              <a:off x="9287161" y="3075705"/>
              <a:ext cx="469283"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9139125" y="2617433"/>
              <a:ext cx="1287834" cy="370600"/>
            </a:xfrm>
            <a:prstGeom prst="rect">
              <a:avLst/>
            </a:prstGeom>
            <a:ln>
              <a:noFill/>
            </a:ln>
          </p:spPr>
          <p:txBody>
            <a:bodyPr vert="horz" wrap="square" lIns="0" tIns="0" rIns="0" bIns="0" rtlCol="0" anchor="t">
              <a:noAutofit/>
            </a:bodyPr>
            <a:lstStyle/>
            <a:p>
              <a:pPr defTabSz="685800"/>
              <a:r>
                <a:rPr lang="es-ES" sz="2400" dirty="0">
                  <a:solidFill>
                    <a:schemeClr val="bg1">
                      <a:lumMod val="50000"/>
                    </a:schemeClr>
                  </a:solidFill>
                  <a:latin typeface="Georgia" panose="02040502050405020303" pitchFamily="18" charset="0"/>
                  <a:cs typeface="Arial" panose="020B0604020202020204" pitchFamily="34" charset="0"/>
                  <a:sym typeface="Georgia" panose="02040502050405020303" pitchFamily="18" charset="0"/>
                </a:rPr>
                <a:t>64-69% </a:t>
              </a:r>
            </a:p>
          </p:txBody>
        </p:sp>
        <p:sp>
          <p:nvSpPr>
            <p:cNvPr id="17" name="CuadroTexto 16"/>
            <p:cNvSpPr txBox="1"/>
            <p:nvPr/>
          </p:nvSpPr>
          <p:spPr>
            <a:xfrm>
              <a:off x="9049007" y="3236113"/>
              <a:ext cx="2755904" cy="338554"/>
            </a:xfrm>
            <a:prstGeom prst="rect">
              <a:avLst/>
            </a:prstGeom>
            <a:noFill/>
          </p:spPr>
          <p:txBody>
            <a:bodyPr wrap="square" rtlCol="0">
              <a:spAutoFit/>
            </a:bodyPr>
            <a:lstStyle/>
            <a:p>
              <a:pPr algn="ctr"/>
              <a:r>
                <a:rPr lang="es-ES" sz="1600" dirty="0">
                  <a:solidFill>
                    <a:schemeClr val="bg1">
                      <a:lumMod val="50000"/>
                    </a:schemeClr>
                  </a:solidFill>
                  <a:latin typeface="Arial" panose="020B0604020202020204" pitchFamily="34" charset="0"/>
                  <a:cs typeface="Arial" panose="020B0604020202020204" pitchFamily="34" charset="0"/>
                </a:rPr>
                <a:t>Especificidad</a:t>
              </a:r>
            </a:p>
          </p:txBody>
        </p:sp>
      </p:grpSp>
      <p:grpSp>
        <p:nvGrpSpPr>
          <p:cNvPr id="8" name="Grupo 7">
            <a:extLst>
              <a:ext uri="{FF2B5EF4-FFF2-40B4-BE49-F238E27FC236}">
                <a16:creationId xmlns:a16="http://schemas.microsoft.com/office/drawing/2014/main" id="{C0FEB88D-9F6C-8446-9DCA-9B5DEFC109E1}"/>
              </a:ext>
            </a:extLst>
          </p:cNvPr>
          <p:cNvGrpSpPr/>
          <p:nvPr/>
        </p:nvGrpSpPr>
        <p:grpSpPr>
          <a:xfrm>
            <a:off x="8938648" y="5135666"/>
            <a:ext cx="2755904" cy="931305"/>
            <a:chOff x="9139125" y="4888072"/>
            <a:chExt cx="2755904" cy="931305"/>
          </a:xfrm>
        </p:grpSpPr>
        <p:sp>
          <p:nvSpPr>
            <p:cNvPr id="14" name="CuadroTexto 13"/>
            <p:cNvSpPr txBox="1"/>
            <p:nvPr/>
          </p:nvSpPr>
          <p:spPr>
            <a:xfrm>
              <a:off x="9284348" y="4888072"/>
              <a:ext cx="1287834" cy="370600"/>
            </a:xfrm>
            <a:prstGeom prst="rect">
              <a:avLst/>
            </a:prstGeom>
            <a:ln>
              <a:noFill/>
            </a:ln>
          </p:spPr>
          <p:txBody>
            <a:bodyPr vert="horz" wrap="square" lIns="0" tIns="0" rIns="0" bIns="0" rtlCol="0" anchor="t">
              <a:noAutofit/>
            </a:bodyPr>
            <a:lstStyle/>
            <a:p>
              <a:pPr defTabSz="685800"/>
              <a:r>
                <a:rPr lang="es-ES" sz="2400" dirty="0">
                  <a:solidFill>
                    <a:schemeClr val="bg1">
                      <a:lumMod val="50000"/>
                    </a:schemeClr>
                  </a:solidFill>
                  <a:latin typeface="Georgia" panose="02040502050405020303" pitchFamily="18" charset="0"/>
                  <a:cs typeface="Arial" panose="020B0604020202020204" pitchFamily="34" charset="0"/>
                  <a:sym typeface="Georgia" panose="02040502050405020303" pitchFamily="18" charset="0"/>
                </a:rPr>
                <a:t>2,4%</a:t>
              </a:r>
            </a:p>
          </p:txBody>
        </p:sp>
        <p:cxnSp>
          <p:nvCxnSpPr>
            <p:cNvPr id="15" name="Conector recto 18"/>
            <p:cNvCxnSpPr/>
            <p:nvPr/>
          </p:nvCxnSpPr>
          <p:spPr>
            <a:xfrm>
              <a:off x="9287160" y="5368635"/>
              <a:ext cx="469283"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9139125" y="5480823"/>
              <a:ext cx="2755904" cy="338554"/>
            </a:xfrm>
            <a:prstGeom prst="rect">
              <a:avLst/>
            </a:prstGeom>
            <a:noFill/>
          </p:spPr>
          <p:txBody>
            <a:bodyPr wrap="square" rtlCol="0">
              <a:spAutoFit/>
            </a:bodyPr>
            <a:lstStyle/>
            <a:p>
              <a:pPr algn="ctr"/>
              <a:r>
                <a:rPr lang="es-ES" sz="1600" dirty="0">
                  <a:solidFill>
                    <a:schemeClr val="bg1">
                      <a:lumMod val="50000"/>
                    </a:schemeClr>
                  </a:solidFill>
                  <a:latin typeface="Arial" panose="020B0604020202020204" pitchFamily="34" charset="0"/>
                  <a:cs typeface="Arial" panose="020B0604020202020204" pitchFamily="34" charset="0"/>
                </a:rPr>
                <a:t>Complicaciones</a:t>
              </a:r>
            </a:p>
          </p:txBody>
        </p:sp>
      </p:grpSp>
      <p:grpSp>
        <p:nvGrpSpPr>
          <p:cNvPr id="19" name="Grupo 18">
            <a:extLst>
              <a:ext uri="{FF2B5EF4-FFF2-40B4-BE49-F238E27FC236}">
                <a16:creationId xmlns:a16="http://schemas.microsoft.com/office/drawing/2014/main" id="{C189ACC3-0BF1-7B4E-B4E4-FADEF9D40823}"/>
              </a:ext>
            </a:extLst>
          </p:cNvPr>
          <p:cNvGrpSpPr/>
          <p:nvPr/>
        </p:nvGrpSpPr>
        <p:grpSpPr>
          <a:xfrm>
            <a:off x="955783" y="1521621"/>
            <a:ext cx="6847310" cy="4673685"/>
            <a:chOff x="0" y="0"/>
            <a:chExt cx="5395537" cy="3579175"/>
          </a:xfrm>
        </p:grpSpPr>
        <p:pic>
          <p:nvPicPr>
            <p:cNvPr id="20" name="Imagen 19" descr="Imagen que contiene interior, tarta, sentado&#10;&#10;Descripción generada automáticamente">
              <a:extLst>
                <a:ext uri="{FF2B5EF4-FFF2-40B4-BE49-F238E27FC236}">
                  <a16:creationId xmlns:a16="http://schemas.microsoft.com/office/drawing/2014/main" id="{227A7BA5-C4CF-7548-BF5B-96EFE65AC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215" y="9427"/>
              <a:ext cx="1572260" cy="1443355"/>
            </a:xfrm>
            <a:prstGeom prst="rect">
              <a:avLst/>
            </a:prstGeom>
          </p:spPr>
        </p:pic>
        <p:pic>
          <p:nvPicPr>
            <p:cNvPr id="21" name="Imagen 20" descr="Imagen que contiene foto&#10;&#10;Descripción generada automáticamente">
              <a:extLst>
                <a:ext uri="{FF2B5EF4-FFF2-40B4-BE49-F238E27FC236}">
                  <a16:creationId xmlns:a16="http://schemas.microsoft.com/office/drawing/2014/main" id="{30F4A886-DDB1-BE4A-9B1B-C48E8FB80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7"/>
              <a:ext cx="1555750" cy="1443355"/>
            </a:xfrm>
            <a:prstGeom prst="rect">
              <a:avLst/>
            </a:prstGeom>
          </p:spPr>
        </p:pic>
        <p:pic>
          <p:nvPicPr>
            <p:cNvPr id="22" name="Imagen 21" descr="Imagen que contiene interior, comida&#10;&#10;Descripción generada automáticamente">
              <a:extLst>
                <a:ext uri="{FF2B5EF4-FFF2-40B4-BE49-F238E27FC236}">
                  <a16:creationId xmlns:a16="http://schemas.microsoft.com/office/drawing/2014/main" id="{4491AF37-54C2-9C46-91A6-D4AC90406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215" y="1847654"/>
              <a:ext cx="1572260" cy="1443355"/>
            </a:xfrm>
            <a:prstGeom prst="rect">
              <a:avLst/>
            </a:prstGeom>
          </p:spPr>
        </p:pic>
        <p:pic>
          <p:nvPicPr>
            <p:cNvPr id="23" name="Imagen 22" descr="Imagen que contiene interior&#10;&#10;Descripción generada automáticamente">
              <a:extLst>
                <a:ext uri="{FF2B5EF4-FFF2-40B4-BE49-F238E27FC236}">
                  <a16:creationId xmlns:a16="http://schemas.microsoft.com/office/drawing/2014/main" id="{4928AD49-9ECC-9641-BAB0-6C7CC0762E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7283" y="1847654"/>
              <a:ext cx="1555750" cy="1443355"/>
            </a:xfrm>
            <a:prstGeom prst="rect">
              <a:avLst/>
            </a:prstGeom>
          </p:spPr>
        </p:pic>
        <p:pic>
          <p:nvPicPr>
            <p:cNvPr id="24" name="Imagen 23" descr="Imagen que contiene interior, dónut, manzana, foto&#10;&#10;Descripción generada automáticamente">
              <a:extLst>
                <a:ext uri="{FF2B5EF4-FFF2-40B4-BE49-F238E27FC236}">
                  <a16:creationId xmlns:a16="http://schemas.microsoft.com/office/drawing/2014/main" id="{358D1E38-48FA-C845-B8B4-450A980DC7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66508"/>
              <a:ext cx="1555750" cy="1443355"/>
            </a:xfrm>
            <a:prstGeom prst="rect">
              <a:avLst/>
            </a:prstGeom>
          </p:spPr>
        </p:pic>
        <p:pic>
          <p:nvPicPr>
            <p:cNvPr id="25" name="Imagen 24" descr="Imagen que contiene interior, sentado, plátano&#10;&#10;Descripción generada automáticamente">
              <a:extLst>
                <a:ext uri="{FF2B5EF4-FFF2-40B4-BE49-F238E27FC236}">
                  <a16:creationId xmlns:a16="http://schemas.microsoft.com/office/drawing/2014/main" id="{669B10D8-BE53-4B47-9DFE-A1AD823940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6137" y="0"/>
              <a:ext cx="1547495" cy="1443355"/>
            </a:xfrm>
            <a:prstGeom prst="rect">
              <a:avLst/>
            </a:prstGeom>
          </p:spPr>
        </p:pic>
        <p:sp>
          <p:nvSpPr>
            <p:cNvPr id="27" name="Cuadro de texto 17">
              <a:extLst>
                <a:ext uri="{FF2B5EF4-FFF2-40B4-BE49-F238E27FC236}">
                  <a16:creationId xmlns:a16="http://schemas.microsoft.com/office/drawing/2014/main" id="{931F697D-5222-2041-8C12-F0254CDAD203}"/>
                </a:ext>
              </a:extLst>
            </p:cNvPr>
            <p:cNvSpPr txBox="1"/>
            <p:nvPr/>
          </p:nvSpPr>
          <p:spPr>
            <a:xfrm>
              <a:off x="0" y="1385741"/>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00" b="1">
                  <a:effectLst/>
                  <a:latin typeface="Arial" panose="020B0604020202020204" pitchFamily="34" charset="0"/>
                  <a:ea typeface="Calibri" panose="020F0502020204030204" pitchFamily="34" charset="0"/>
                  <a:cs typeface="Times New Roman" panose="02020603050405020304" pitchFamily="18" charset="0"/>
                </a:rPr>
                <a:t>1</a:t>
              </a:r>
              <a:r>
                <a:rPr lang="es-ES" sz="700">
                  <a:effectLst/>
                  <a:latin typeface="Arial" panose="020B0604020202020204" pitchFamily="34" charset="0"/>
                  <a:ea typeface="Calibri" panose="020F0502020204030204" pitchFamily="34" charset="0"/>
                  <a:cs typeface="Times New Roman" panose="02020603050405020304" pitchFamily="18" charset="0"/>
                </a:rPr>
                <a:t>. Línea Z</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9" name="Cuadro de texto 18">
              <a:extLst>
                <a:ext uri="{FF2B5EF4-FFF2-40B4-BE49-F238E27FC236}">
                  <a16:creationId xmlns:a16="http://schemas.microsoft.com/office/drawing/2014/main" id="{6F027380-A160-9B4E-99F6-51588969CA7A}"/>
                </a:ext>
              </a:extLst>
            </p:cNvPr>
            <p:cNvSpPr txBox="1"/>
            <p:nvPr/>
          </p:nvSpPr>
          <p:spPr>
            <a:xfrm>
              <a:off x="1923069" y="1376314"/>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50" b="1">
                  <a:effectLst/>
                  <a:latin typeface="Arial" panose="020B0604020202020204" pitchFamily="34" charset="0"/>
                  <a:ea typeface="Calibri" panose="020F0502020204030204" pitchFamily="34" charset="0"/>
                  <a:cs typeface="Times New Roman" panose="02020603050405020304" pitchFamily="18" charset="0"/>
                </a:rPr>
                <a:t>2</a:t>
              </a:r>
              <a:r>
                <a:rPr lang="es-ES" sz="750">
                  <a:effectLst/>
                  <a:latin typeface="Arial" panose="020B0604020202020204" pitchFamily="34" charset="0"/>
                  <a:ea typeface="Calibri" panose="020F0502020204030204" pitchFamily="34" charset="0"/>
                  <a:cs typeface="Times New Roman" panose="02020603050405020304" pitchFamily="18" charset="0"/>
                </a:rPr>
                <a:t>. Ampolla de Vater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0" name="Cuadro de texto 19">
              <a:extLst>
                <a:ext uri="{FF2B5EF4-FFF2-40B4-BE49-F238E27FC236}">
                  <a16:creationId xmlns:a16="http://schemas.microsoft.com/office/drawing/2014/main" id="{0BBF9293-41F7-5645-9E41-9550064DABFB}"/>
                </a:ext>
              </a:extLst>
            </p:cNvPr>
            <p:cNvSpPr txBox="1"/>
            <p:nvPr/>
          </p:nvSpPr>
          <p:spPr>
            <a:xfrm>
              <a:off x="3846137" y="1366887"/>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50" b="1">
                  <a:effectLst/>
                  <a:latin typeface="Arial" panose="020B0604020202020204" pitchFamily="34" charset="0"/>
                  <a:ea typeface="Calibri" panose="020F0502020204030204" pitchFamily="34" charset="0"/>
                  <a:cs typeface="Times New Roman" panose="02020603050405020304" pitchFamily="18" charset="0"/>
                </a:rPr>
                <a:t>3</a:t>
              </a:r>
              <a:r>
                <a:rPr lang="es-ES" sz="750">
                  <a:effectLst/>
                  <a:latin typeface="Arial" panose="020B0604020202020204" pitchFamily="34" charset="0"/>
                  <a:ea typeface="Calibri" panose="020F0502020204030204" pitchFamily="34" charset="0"/>
                  <a:cs typeface="Times New Roman" panose="02020603050405020304" pitchFamily="18" charset="0"/>
                </a:rPr>
                <a:t>. Válvula ileocecal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1" name="Cuadro de texto 20">
              <a:extLst>
                <a:ext uri="{FF2B5EF4-FFF2-40B4-BE49-F238E27FC236}">
                  <a16:creationId xmlns:a16="http://schemas.microsoft.com/office/drawing/2014/main" id="{747C9202-BC8D-7D42-BC8B-05C7F2E5CFF0}"/>
                </a:ext>
              </a:extLst>
            </p:cNvPr>
            <p:cNvSpPr txBox="1"/>
            <p:nvPr/>
          </p:nvSpPr>
          <p:spPr>
            <a:xfrm>
              <a:off x="0" y="3252248"/>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00" b="1">
                  <a:effectLst/>
                  <a:latin typeface="Arial" panose="020B0604020202020204" pitchFamily="34" charset="0"/>
                  <a:ea typeface="Calibri" panose="020F0502020204030204" pitchFamily="34" charset="0"/>
                  <a:cs typeface="Times New Roman" panose="02020603050405020304" pitchFamily="18" charset="0"/>
                </a:rPr>
                <a:t>3</a:t>
              </a:r>
              <a:r>
                <a:rPr lang="es-ES" sz="700">
                  <a:effectLst/>
                  <a:latin typeface="Arial" panose="020B0604020202020204" pitchFamily="34" charset="0"/>
                  <a:ea typeface="Calibri" panose="020F0502020204030204" pitchFamily="34" charset="0"/>
                  <a:cs typeface="Times New Roman" panose="02020603050405020304" pitchFamily="18" charset="0"/>
                </a:rPr>
                <a:t>. Válvula ileocecal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2" name="Cuadro de texto 21">
              <a:extLst>
                <a:ext uri="{FF2B5EF4-FFF2-40B4-BE49-F238E27FC236}">
                  <a16:creationId xmlns:a16="http://schemas.microsoft.com/office/drawing/2014/main" id="{85D9F32A-A403-5649-8DAD-D588FA8D6EDF}"/>
                </a:ext>
              </a:extLst>
            </p:cNvPr>
            <p:cNvSpPr txBox="1"/>
            <p:nvPr/>
          </p:nvSpPr>
          <p:spPr>
            <a:xfrm>
              <a:off x="1923069" y="3261675"/>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00" b="1">
                  <a:effectLst/>
                  <a:latin typeface="Arial" panose="020B0604020202020204" pitchFamily="34" charset="0"/>
                  <a:ea typeface="Calibri" panose="020F0502020204030204" pitchFamily="34" charset="0"/>
                  <a:cs typeface="Times New Roman" panose="02020603050405020304" pitchFamily="18" charset="0"/>
                </a:rPr>
                <a:t>4</a:t>
              </a:r>
              <a:r>
                <a:rPr lang="es-ES" sz="700">
                  <a:effectLst/>
                  <a:latin typeface="Arial" panose="020B0604020202020204" pitchFamily="34" charset="0"/>
                  <a:ea typeface="Calibri" panose="020F0502020204030204" pitchFamily="34" charset="0"/>
                  <a:cs typeface="Times New Roman" panose="02020603050405020304" pitchFamily="18" charset="0"/>
                </a:rPr>
                <a:t>. Orificio apendicular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33" name="Cuadro de texto 22">
              <a:extLst>
                <a:ext uri="{FF2B5EF4-FFF2-40B4-BE49-F238E27FC236}">
                  <a16:creationId xmlns:a16="http://schemas.microsoft.com/office/drawing/2014/main" id="{30E91BBA-FE31-A04E-97CB-8178A7B7CC8A}"/>
                </a:ext>
              </a:extLst>
            </p:cNvPr>
            <p:cNvSpPr txBox="1"/>
            <p:nvPr/>
          </p:nvSpPr>
          <p:spPr>
            <a:xfrm>
              <a:off x="3836710" y="3242821"/>
              <a:ext cx="1549400" cy="3175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indent="180340" algn="just">
                <a:lnSpc>
                  <a:spcPct val="150000"/>
                </a:lnSpc>
                <a:spcBef>
                  <a:spcPts val="600"/>
                </a:spcBef>
                <a:spcAft>
                  <a:spcPts val="600"/>
                </a:spcAft>
              </a:pPr>
              <a:r>
                <a:rPr lang="es-ES" sz="700" b="1">
                  <a:effectLst/>
                  <a:latin typeface="Arial" panose="020B0604020202020204" pitchFamily="34" charset="0"/>
                  <a:ea typeface="Calibri" panose="020F0502020204030204" pitchFamily="34" charset="0"/>
                  <a:cs typeface="Times New Roman" panose="02020603050405020304" pitchFamily="18" charset="0"/>
                </a:rPr>
                <a:t>5</a:t>
              </a:r>
              <a:r>
                <a:rPr lang="es-ES" sz="700">
                  <a:effectLst/>
                  <a:latin typeface="Arial" panose="020B0604020202020204" pitchFamily="34" charset="0"/>
                  <a:ea typeface="Calibri" panose="020F0502020204030204" pitchFamily="34" charset="0"/>
                  <a:cs typeface="Times New Roman" panose="02020603050405020304" pitchFamily="18" charset="0"/>
                </a:rPr>
                <a:t>. Última imagen rectal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p:txBody>
        </p:sp>
      </p:grpSp>
      <p:sp>
        <p:nvSpPr>
          <p:cNvPr id="2" name="CuadroTexto 1">
            <a:extLst>
              <a:ext uri="{FF2B5EF4-FFF2-40B4-BE49-F238E27FC236}">
                <a16:creationId xmlns:a16="http://schemas.microsoft.com/office/drawing/2014/main" id="{568BD24B-F39B-DD4F-A873-4E2FE0EFE845}"/>
              </a:ext>
            </a:extLst>
          </p:cNvPr>
          <p:cNvSpPr txBox="1"/>
          <p:nvPr/>
        </p:nvSpPr>
        <p:spPr>
          <a:xfrm>
            <a:off x="227048" y="383257"/>
            <a:ext cx="3013582" cy="369332"/>
          </a:xfrm>
          <a:prstGeom prst="rect">
            <a:avLst/>
          </a:prstGeom>
          <a:noFill/>
        </p:spPr>
        <p:txBody>
          <a:bodyPr wrap="none" rtlCol="0">
            <a:spAutoFit/>
          </a:bodyPr>
          <a:lstStyle/>
          <a:p>
            <a:r>
              <a:rPr lang="es-ES" b="1" dirty="0"/>
              <a:t>Estructuras del tubo digestivo</a:t>
            </a:r>
          </a:p>
        </p:txBody>
      </p:sp>
    </p:spTree>
    <p:extLst>
      <p:ext uri="{BB962C8B-B14F-4D97-AF65-F5344CB8AC3E}">
        <p14:creationId xmlns:p14="http://schemas.microsoft.com/office/powerpoint/2010/main" val="252267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344765" y="236532"/>
            <a:ext cx="5289455" cy="1236256"/>
          </a:xfrm>
        </p:spPr>
        <p:txBody>
          <a:bodyPr>
            <a:normAutofit/>
          </a:bodyPr>
          <a:lstStyle/>
          <a:p>
            <a:r>
              <a:rPr lang="es-ES" sz="3200" dirty="0">
                <a:latin typeface="Georgia" panose="02040502050405020303" pitchFamily="18" charset="0"/>
              </a:rPr>
              <a:t>Otras pruebas</a:t>
            </a:r>
          </a:p>
        </p:txBody>
      </p:sp>
      <p:graphicFrame>
        <p:nvGraphicFramePr>
          <p:cNvPr id="2" name="Gráfico 1">
            <a:extLst>
              <a:ext uri="{FF2B5EF4-FFF2-40B4-BE49-F238E27FC236}">
                <a16:creationId xmlns:a16="http://schemas.microsoft.com/office/drawing/2014/main" id="{9BC57539-C726-364C-A68E-37334B7861BA}"/>
              </a:ext>
            </a:extLst>
          </p:cNvPr>
          <p:cNvGraphicFramePr/>
          <p:nvPr/>
        </p:nvGraphicFramePr>
        <p:xfrm>
          <a:off x="1103187" y="1499080"/>
          <a:ext cx="5459845" cy="4429015"/>
        </p:xfrm>
        <a:graphic>
          <a:graphicData uri="http://schemas.openxmlformats.org/drawingml/2006/chart">
            <c:chart xmlns:c="http://schemas.openxmlformats.org/drawingml/2006/chart" xmlns:r="http://schemas.openxmlformats.org/officeDocument/2006/relationships" r:id="rId2"/>
          </a:graphicData>
        </a:graphic>
      </p:graphicFrame>
      <p:grpSp>
        <p:nvGrpSpPr>
          <p:cNvPr id="15" name="Grupo 14">
            <a:extLst>
              <a:ext uri="{FF2B5EF4-FFF2-40B4-BE49-F238E27FC236}">
                <a16:creationId xmlns:a16="http://schemas.microsoft.com/office/drawing/2014/main" id="{A4149032-251F-6A4F-A913-0B9AE40F2BDD}"/>
              </a:ext>
            </a:extLst>
          </p:cNvPr>
          <p:cNvGrpSpPr/>
          <p:nvPr/>
        </p:nvGrpSpPr>
        <p:grpSpPr>
          <a:xfrm>
            <a:off x="302452" y="1362624"/>
            <a:ext cx="6453044" cy="4565471"/>
            <a:chOff x="178979" y="1288654"/>
            <a:chExt cx="6453044" cy="4565471"/>
          </a:xfrm>
        </p:grpSpPr>
        <p:pic>
          <p:nvPicPr>
            <p:cNvPr id="9" name="Imagen 8" descr="Imagen que contiene camiseta, dibujo&#10;&#10;Descripción generada automáticamente">
              <a:extLst>
                <a:ext uri="{FF2B5EF4-FFF2-40B4-BE49-F238E27FC236}">
                  <a16:creationId xmlns:a16="http://schemas.microsoft.com/office/drawing/2014/main" id="{F95B4A00-D074-B34C-BDFA-1DE58EDA8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79" y="1288654"/>
              <a:ext cx="6453044" cy="4565471"/>
            </a:xfrm>
            <a:prstGeom prst="rect">
              <a:avLst/>
            </a:prstGeom>
          </p:spPr>
        </p:pic>
        <p:sp>
          <p:nvSpPr>
            <p:cNvPr id="10" name="Rectángulo 9">
              <a:extLst>
                <a:ext uri="{FF2B5EF4-FFF2-40B4-BE49-F238E27FC236}">
                  <a16:creationId xmlns:a16="http://schemas.microsoft.com/office/drawing/2014/main" id="{37FDBB10-2B5D-7243-8076-6A63EFAD913B}"/>
                </a:ext>
              </a:extLst>
            </p:cNvPr>
            <p:cNvSpPr/>
            <p:nvPr/>
          </p:nvSpPr>
          <p:spPr>
            <a:xfrm>
              <a:off x="178979" y="1914206"/>
              <a:ext cx="198783" cy="156091"/>
            </a:xfrm>
            <a:prstGeom prst="rect">
              <a:avLst/>
            </a:prstGeom>
            <a:solidFill>
              <a:srgbClr val="C1DA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CuadroTexto 10">
              <a:extLst>
                <a:ext uri="{FF2B5EF4-FFF2-40B4-BE49-F238E27FC236}">
                  <a16:creationId xmlns:a16="http://schemas.microsoft.com/office/drawing/2014/main" id="{3B3BB55E-2BD1-DC4D-B61B-37538C933C0C}"/>
                </a:ext>
              </a:extLst>
            </p:cNvPr>
            <p:cNvSpPr txBox="1"/>
            <p:nvPr/>
          </p:nvSpPr>
          <p:spPr>
            <a:xfrm>
              <a:off x="404407" y="1813819"/>
              <a:ext cx="1396344" cy="369332"/>
            </a:xfrm>
            <a:prstGeom prst="rect">
              <a:avLst/>
            </a:prstGeom>
            <a:noFill/>
          </p:spPr>
          <p:txBody>
            <a:bodyPr wrap="none" rtlCol="0">
              <a:spAutoFit/>
            </a:bodyPr>
            <a:lstStyle/>
            <a:p>
              <a:r>
                <a:rPr lang="es-ES" dirty="0"/>
                <a:t>Gastroscopia</a:t>
              </a:r>
            </a:p>
          </p:txBody>
        </p:sp>
        <p:sp>
          <p:nvSpPr>
            <p:cNvPr id="13" name="Rectángulo 12">
              <a:extLst>
                <a:ext uri="{FF2B5EF4-FFF2-40B4-BE49-F238E27FC236}">
                  <a16:creationId xmlns:a16="http://schemas.microsoft.com/office/drawing/2014/main" id="{2F5364C5-D1A6-244E-8AAA-07B0FD202D9F}"/>
                </a:ext>
              </a:extLst>
            </p:cNvPr>
            <p:cNvSpPr/>
            <p:nvPr/>
          </p:nvSpPr>
          <p:spPr>
            <a:xfrm>
              <a:off x="191160" y="2291118"/>
              <a:ext cx="198783" cy="156091"/>
            </a:xfrm>
            <a:prstGeom prst="rect">
              <a:avLst/>
            </a:prstGeom>
            <a:solidFill>
              <a:srgbClr val="1C4F7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highlight>
                  <a:srgbClr val="00FF00"/>
                </a:highlight>
              </a:endParaRPr>
            </a:p>
          </p:txBody>
        </p:sp>
        <p:sp>
          <p:nvSpPr>
            <p:cNvPr id="14" name="CuadroTexto 13">
              <a:extLst>
                <a:ext uri="{FF2B5EF4-FFF2-40B4-BE49-F238E27FC236}">
                  <a16:creationId xmlns:a16="http://schemas.microsoft.com/office/drawing/2014/main" id="{7F2D5FFE-A233-6E48-9BAA-F4AE8C1EBFB0}"/>
                </a:ext>
              </a:extLst>
            </p:cNvPr>
            <p:cNvSpPr txBox="1"/>
            <p:nvPr/>
          </p:nvSpPr>
          <p:spPr>
            <a:xfrm>
              <a:off x="453303" y="2183923"/>
              <a:ext cx="1441100" cy="369332"/>
            </a:xfrm>
            <a:prstGeom prst="rect">
              <a:avLst/>
            </a:prstGeom>
            <a:noFill/>
          </p:spPr>
          <p:txBody>
            <a:bodyPr wrap="none" rtlCol="0">
              <a:spAutoFit/>
            </a:bodyPr>
            <a:lstStyle/>
            <a:p>
              <a:r>
                <a:rPr lang="es-ES" dirty="0"/>
                <a:t>Colonoscopia</a:t>
              </a:r>
            </a:p>
          </p:txBody>
        </p:sp>
      </p:grpSp>
      <p:grpSp>
        <p:nvGrpSpPr>
          <p:cNvPr id="22" name="Grupo 21">
            <a:extLst>
              <a:ext uri="{FF2B5EF4-FFF2-40B4-BE49-F238E27FC236}">
                <a16:creationId xmlns:a16="http://schemas.microsoft.com/office/drawing/2014/main" id="{78FE08E2-7F84-E442-B3F7-4434F5759151}"/>
              </a:ext>
            </a:extLst>
          </p:cNvPr>
          <p:cNvGrpSpPr/>
          <p:nvPr/>
        </p:nvGrpSpPr>
        <p:grpSpPr>
          <a:xfrm>
            <a:off x="6160631" y="1287690"/>
            <a:ext cx="7056528" cy="4851794"/>
            <a:chOff x="6314327" y="1286752"/>
            <a:chExt cx="7056528" cy="4851794"/>
          </a:xfrm>
        </p:grpSpPr>
        <p:pic>
          <p:nvPicPr>
            <p:cNvPr id="7" name="Imagen 6" descr="Imagen que contiene dibujo, camiseta&#10;&#10;Descripción generada automáticamente">
              <a:extLst>
                <a:ext uri="{FF2B5EF4-FFF2-40B4-BE49-F238E27FC236}">
                  <a16:creationId xmlns:a16="http://schemas.microsoft.com/office/drawing/2014/main" id="{60039BE8-D596-3A4C-AC12-66F820A0D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110" y="1286752"/>
              <a:ext cx="6857745" cy="4851794"/>
            </a:xfrm>
            <a:prstGeom prst="rect">
              <a:avLst/>
            </a:prstGeom>
          </p:spPr>
        </p:pic>
        <p:sp>
          <p:nvSpPr>
            <p:cNvPr id="16" name="Rectángulo 15">
              <a:extLst>
                <a:ext uri="{FF2B5EF4-FFF2-40B4-BE49-F238E27FC236}">
                  <a16:creationId xmlns:a16="http://schemas.microsoft.com/office/drawing/2014/main" id="{7B8519B7-DA5D-3C43-8DAE-43A7E7D4D0BF}"/>
                </a:ext>
              </a:extLst>
            </p:cNvPr>
            <p:cNvSpPr/>
            <p:nvPr/>
          </p:nvSpPr>
          <p:spPr>
            <a:xfrm>
              <a:off x="6316086" y="1914204"/>
              <a:ext cx="198783" cy="156091"/>
            </a:xfrm>
            <a:prstGeom prst="rect">
              <a:avLst/>
            </a:prstGeom>
            <a:solidFill>
              <a:srgbClr val="FFE0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9532EA7F-FEA0-2241-8514-0F22DBC4473B}"/>
                </a:ext>
              </a:extLst>
            </p:cNvPr>
            <p:cNvSpPr txBox="1"/>
            <p:nvPr/>
          </p:nvSpPr>
          <p:spPr>
            <a:xfrm>
              <a:off x="6641360" y="1803510"/>
              <a:ext cx="2093522" cy="369332"/>
            </a:xfrm>
            <a:prstGeom prst="rect">
              <a:avLst/>
            </a:prstGeom>
            <a:noFill/>
          </p:spPr>
          <p:txBody>
            <a:bodyPr wrap="none" rtlCol="0">
              <a:spAutoFit/>
            </a:bodyPr>
            <a:lstStyle/>
            <a:p>
              <a:r>
                <a:rPr lang="es-ES" dirty="0"/>
                <a:t>Colonoscopia virtual</a:t>
              </a:r>
            </a:p>
          </p:txBody>
        </p:sp>
        <p:sp>
          <p:nvSpPr>
            <p:cNvPr id="20" name="Rectángulo 19">
              <a:extLst>
                <a:ext uri="{FF2B5EF4-FFF2-40B4-BE49-F238E27FC236}">
                  <a16:creationId xmlns:a16="http://schemas.microsoft.com/office/drawing/2014/main" id="{523008C0-E799-D540-8C6F-170F5DC6C19E}"/>
                </a:ext>
              </a:extLst>
            </p:cNvPr>
            <p:cNvSpPr/>
            <p:nvPr/>
          </p:nvSpPr>
          <p:spPr>
            <a:xfrm>
              <a:off x="6314327" y="2314845"/>
              <a:ext cx="198783" cy="156091"/>
            </a:xfrm>
            <a:prstGeom prst="rect">
              <a:avLst/>
            </a:prstGeom>
            <a:solidFill>
              <a:srgbClr val="D3D4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E7C19D65-EA9B-5043-95AB-825301C2B392}"/>
                </a:ext>
              </a:extLst>
            </p:cNvPr>
            <p:cNvSpPr txBox="1"/>
            <p:nvPr/>
          </p:nvSpPr>
          <p:spPr>
            <a:xfrm>
              <a:off x="6670191" y="2208224"/>
              <a:ext cx="1179810" cy="369332"/>
            </a:xfrm>
            <a:prstGeom prst="rect">
              <a:avLst/>
            </a:prstGeom>
            <a:noFill/>
          </p:spPr>
          <p:txBody>
            <a:bodyPr wrap="none" rtlCol="0">
              <a:spAutoFit/>
            </a:bodyPr>
            <a:lstStyle/>
            <a:p>
              <a:r>
                <a:rPr lang="es-ES" dirty="0"/>
                <a:t>Entero RM</a:t>
              </a:r>
            </a:p>
          </p:txBody>
        </p:sp>
      </p:grpSp>
    </p:spTree>
    <p:extLst>
      <p:ext uri="{BB962C8B-B14F-4D97-AF65-F5344CB8AC3E}">
        <p14:creationId xmlns:p14="http://schemas.microsoft.com/office/powerpoint/2010/main" val="418588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p:cNvSpPr>
            <a:spLocks noGrp="1"/>
          </p:cNvSpPr>
          <p:nvPr>
            <p:ph type="title"/>
          </p:nvPr>
        </p:nvSpPr>
        <p:spPr>
          <a:xfrm>
            <a:off x="265252" y="638097"/>
            <a:ext cx="5289455" cy="1236256"/>
          </a:xfrm>
        </p:spPr>
        <p:txBody>
          <a:bodyPr>
            <a:normAutofit/>
          </a:bodyPr>
          <a:lstStyle/>
          <a:p>
            <a:r>
              <a:rPr lang="es-ES" sz="3200" dirty="0">
                <a:latin typeface="Georgia" panose="02040502050405020303" pitchFamily="18" charset="0"/>
              </a:rPr>
              <a:t>Base de datos</a:t>
            </a:r>
          </a:p>
        </p:txBody>
      </p:sp>
      <p:pic>
        <p:nvPicPr>
          <p:cNvPr id="3" name="Imagen 2">
            <a:extLst>
              <a:ext uri="{FF2B5EF4-FFF2-40B4-BE49-F238E27FC236}">
                <a16:creationId xmlns:a16="http://schemas.microsoft.com/office/drawing/2014/main" id="{230181A4-8DD1-F846-B75D-EC1328860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252" y="2027582"/>
            <a:ext cx="3415748" cy="3415748"/>
          </a:xfrm>
          <a:prstGeom prst="rect">
            <a:avLst/>
          </a:prstGeom>
        </p:spPr>
      </p:pic>
      <p:pic>
        <p:nvPicPr>
          <p:cNvPr id="8" name="Imagen 7" descr="Imagen que contiene dibujo&#10;&#10;Descripción generada automáticamente">
            <a:extLst>
              <a:ext uri="{FF2B5EF4-FFF2-40B4-BE49-F238E27FC236}">
                <a16:creationId xmlns:a16="http://schemas.microsoft.com/office/drawing/2014/main" id="{2B9FCACD-D983-4240-A895-3132105AC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609" y="4229181"/>
            <a:ext cx="1121055" cy="1129062"/>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id="{D73D6E19-2797-B542-95DD-7B5B8F043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4745" y="3905278"/>
            <a:ext cx="769864" cy="817980"/>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3CB7EF39-42A1-D14C-A8B2-C517EE26C882}"/>
              </a:ext>
            </a:extLst>
          </p:cNvPr>
          <p:cNvPicPr>
            <a:picLocks noChangeAspect="1"/>
          </p:cNvPicPr>
          <p:nvPr/>
        </p:nvPicPr>
        <p:blipFill rotWithShape="1">
          <a:blip r:embed="rId3">
            <a:extLst>
              <a:ext uri="{28A0092B-C50C-407E-A947-70E740481C1C}">
                <a14:useLocalDpi xmlns:a14="http://schemas.microsoft.com/office/drawing/2010/main" val="0"/>
              </a:ext>
            </a:extLst>
          </a:blip>
          <a:srcRect l="50001" t="12991" b="27551"/>
          <a:stretch/>
        </p:blipFill>
        <p:spPr>
          <a:xfrm>
            <a:off x="5398927" y="3376232"/>
            <a:ext cx="560528" cy="671319"/>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5635F490-A54E-1D42-9477-FF4F83E5F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722" y="3820191"/>
            <a:ext cx="769864" cy="817980"/>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68F306D2-B607-7F4A-A0F7-B4E53B11F338}"/>
              </a:ext>
            </a:extLst>
          </p:cNvPr>
          <p:cNvPicPr>
            <a:picLocks noChangeAspect="1"/>
          </p:cNvPicPr>
          <p:nvPr/>
        </p:nvPicPr>
        <p:blipFill rotWithShape="1">
          <a:blip r:embed="rId4">
            <a:extLst>
              <a:ext uri="{28A0092B-C50C-407E-A947-70E740481C1C}">
                <a14:useLocalDpi xmlns:a14="http://schemas.microsoft.com/office/drawing/2010/main" val="0"/>
              </a:ext>
            </a:extLst>
          </a:blip>
          <a:srcRect r="8239" b="77522"/>
          <a:stretch/>
        </p:blipFill>
        <p:spPr>
          <a:xfrm>
            <a:off x="3681693" y="3128531"/>
            <a:ext cx="706433" cy="183869"/>
          </a:xfrm>
          <a:prstGeom prst="rect">
            <a:avLst/>
          </a:prstGeom>
        </p:spPr>
      </p:pic>
      <p:sp>
        <p:nvSpPr>
          <p:cNvPr id="13" name="Entrada manual 12">
            <a:extLst>
              <a:ext uri="{FF2B5EF4-FFF2-40B4-BE49-F238E27FC236}">
                <a16:creationId xmlns:a16="http://schemas.microsoft.com/office/drawing/2014/main" id="{F62F7B5A-DA20-E14E-B42C-80A90C9A1646}"/>
              </a:ext>
            </a:extLst>
          </p:cNvPr>
          <p:cNvSpPr/>
          <p:nvPr/>
        </p:nvSpPr>
        <p:spPr>
          <a:xfrm>
            <a:off x="7491845" y="15197"/>
            <a:ext cx="4700155" cy="6858000"/>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arcador de contenido 3">
            <a:extLst>
              <a:ext uri="{FF2B5EF4-FFF2-40B4-BE49-F238E27FC236}">
                <a16:creationId xmlns:a16="http://schemas.microsoft.com/office/drawing/2014/main" id="{51F9353A-DD38-9D44-9BA6-B4D8E379EDAD}"/>
              </a:ext>
            </a:extLst>
          </p:cNvPr>
          <p:cNvSpPr txBox="1">
            <a:spLocks/>
          </p:cNvSpPr>
          <p:nvPr/>
        </p:nvSpPr>
        <p:spPr>
          <a:xfrm>
            <a:off x="8546763" y="2303812"/>
            <a:ext cx="2800985" cy="1516379"/>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2000" dirty="0">
                <a:solidFill>
                  <a:schemeClr val="bg1"/>
                </a:solidFill>
                <a:latin typeface="Georgia" panose="02040502050405020303" pitchFamily="18" charset="0"/>
              </a:rPr>
              <a:t>02</a:t>
            </a:r>
          </a:p>
        </p:txBody>
      </p:sp>
    </p:spTree>
    <p:extLst>
      <p:ext uri="{BB962C8B-B14F-4D97-AF65-F5344CB8AC3E}">
        <p14:creationId xmlns:p14="http://schemas.microsoft.com/office/powerpoint/2010/main" val="335848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bre 4"/>
          <p:cNvSpPr/>
          <p:nvPr/>
        </p:nvSpPr>
        <p:spPr>
          <a:xfrm rot="16200000" flipH="1">
            <a:off x="7053064" y="1719064"/>
            <a:ext cx="6858000" cy="3419872"/>
          </a:xfrm>
          <a:custGeom>
            <a:avLst/>
            <a:gdLst>
              <a:gd name="connsiteX0" fmla="*/ 0 w 5143500"/>
              <a:gd name="connsiteY0" fmla="*/ 2289259 h 3419872"/>
              <a:gd name="connsiteX1" fmla="*/ 0 w 5143500"/>
              <a:gd name="connsiteY1" fmla="*/ 3419872 h 3419872"/>
              <a:gd name="connsiteX2" fmla="*/ 5143500 w 5143500"/>
              <a:gd name="connsiteY2" fmla="*/ 3419872 h 3419872"/>
              <a:gd name="connsiteX3" fmla="*/ 5143500 w 5143500"/>
              <a:gd name="connsiteY3" fmla="*/ 0 h 3419872"/>
              <a:gd name="connsiteX4" fmla="*/ 639825 w 5143500"/>
              <a:gd name="connsiteY4" fmla="*/ 0 h 3419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3419872">
                <a:moveTo>
                  <a:pt x="0" y="2289259"/>
                </a:moveTo>
                <a:lnTo>
                  <a:pt x="0" y="3419872"/>
                </a:lnTo>
                <a:lnTo>
                  <a:pt x="5143500" y="3419872"/>
                </a:lnTo>
                <a:lnTo>
                  <a:pt x="5143500" y="0"/>
                </a:lnTo>
                <a:lnTo>
                  <a:pt x="639825" y="0"/>
                </a:lnTo>
                <a:close/>
              </a:path>
            </a:pathLst>
          </a:custGeom>
          <a:solidFill>
            <a:srgbClr val="C1DAF1"/>
          </a:solidFill>
          <a:ln w="69850" cap="flat" cmpd="sng" algn="ctr">
            <a:noFill/>
            <a:prstDash val="solid"/>
            <a:miter lim="800000"/>
          </a:ln>
          <a:effectLst/>
        </p:spPr>
        <p:txBody>
          <a:bodyPr vert="vert270" wrap="square" lIns="72000" tIns="72000" rIns="72000" bIns="72000" rtlCol="0" anchor="ctr">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s-ES" sz="1350" b="0" i="0" u="none" strike="noStrike" kern="0" cap="none" spc="0" normalizeH="0" baseline="0" noProof="0" dirty="0">
              <a:ln>
                <a:noFill/>
              </a:ln>
              <a:solidFill>
                <a:srgbClr val="1A3B47"/>
              </a:solidFill>
              <a:effectLst/>
              <a:uLnTx/>
              <a:uFillTx/>
              <a:latin typeface="Arial"/>
              <a:ea typeface="+mn-ea"/>
              <a:cs typeface="+mn-cs"/>
            </a:endParaRPr>
          </a:p>
        </p:txBody>
      </p:sp>
      <p:sp>
        <p:nvSpPr>
          <p:cNvPr id="2" name="CuadroTexto 1">
            <a:extLst>
              <a:ext uri="{FF2B5EF4-FFF2-40B4-BE49-F238E27FC236}">
                <a16:creationId xmlns:a16="http://schemas.microsoft.com/office/drawing/2014/main" id="{568BD24B-F39B-DD4F-A873-4E2FE0EFE845}"/>
              </a:ext>
            </a:extLst>
          </p:cNvPr>
          <p:cNvSpPr txBox="1"/>
          <p:nvPr/>
        </p:nvSpPr>
        <p:spPr>
          <a:xfrm>
            <a:off x="227048" y="383257"/>
            <a:ext cx="1037848" cy="369332"/>
          </a:xfrm>
          <a:prstGeom prst="rect">
            <a:avLst/>
          </a:prstGeom>
          <a:noFill/>
        </p:spPr>
        <p:txBody>
          <a:bodyPr wrap="none" rtlCol="0">
            <a:spAutoFit/>
          </a:bodyPr>
          <a:lstStyle/>
          <a:p>
            <a:r>
              <a:rPr lang="es-ES" b="1" dirty="0"/>
              <a:t>Muestra </a:t>
            </a:r>
          </a:p>
        </p:txBody>
      </p:sp>
      <p:graphicFrame>
        <p:nvGraphicFramePr>
          <p:cNvPr id="7" name="Gráfico 6">
            <a:extLst>
              <a:ext uri="{FF2B5EF4-FFF2-40B4-BE49-F238E27FC236}">
                <a16:creationId xmlns:a16="http://schemas.microsoft.com/office/drawing/2014/main" id="{CF87FCE9-B6BD-B140-83E5-E04C265A6669}"/>
              </a:ext>
            </a:extLst>
          </p:cNvPr>
          <p:cNvGraphicFramePr/>
          <p:nvPr>
            <p:extLst>
              <p:ext uri="{D42A27DB-BD31-4B8C-83A1-F6EECF244321}">
                <p14:modId xmlns:p14="http://schemas.microsoft.com/office/powerpoint/2010/main" val="2862686441"/>
              </p:ext>
            </p:extLst>
          </p:nvPr>
        </p:nvGraphicFramePr>
        <p:xfrm>
          <a:off x="-55682" y="888276"/>
          <a:ext cx="5074194" cy="3721704"/>
        </p:xfrm>
        <a:graphic>
          <a:graphicData uri="http://schemas.openxmlformats.org/drawingml/2006/chart">
            <c:chart xmlns:c="http://schemas.openxmlformats.org/drawingml/2006/chart" xmlns:r="http://schemas.openxmlformats.org/officeDocument/2006/relationships" r:id="rId2"/>
          </a:graphicData>
        </a:graphic>
      </p:graphicFrame>
      <p:pic>
        <p:nvPicPr>
          <p:cNvPr id="9" name="Imagen 8" descr="Imagen que contiene dibujo&#10;&#10;Descripción generada automáticamente">
            <a:extLst>
              <a:ext uri="{FF2B5EF4-FFF2-40B4-BE49-F238E27FC236}">
                <a16:creationId xmlns:a16="http://schemas.microsoft.com/office/drawing/2014/main" id="{97B66B42-DEFA-C849-9276-D22035F20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140" y="1556720"/>
            <a:ext cx="1346678" cy="1356297"/>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DB96BABC-A665-E440-8971-2D9B7E574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72" y="1739601"/>
            <a:ext cx="1276514" cy="1356296"/>
          </a:xfrm>
          <a:prstGeom prst="rect">
            <a:avLst/>
          </a:prstGeom>
        </p:spPr>
      </p:pic>
      <p:sp>
        <p:nvSpPr>
          <p:cNvPr id="15" name="Marcador de contenido 3">
            <a:extLst>
              <a:ext uri="{FF2B5EF4-FFF2-40B4-BE49-F238E27FC236}">
                <a16:creationId xmlns:a16="http://schemas.microsoft.com/office/drawing/2014/main" id="{C0FE9354-565E-5142-B56E-31F4B5F1BA0B}"/>
              </a:ext>
            </a:extLst>
          </p:cNvPr>
          <p:cNvSpPr txBox="1">
            <a:spLocks/>
          </p:cNvSpPr>
          <p:nvPr/>
        </p:nvSpPr>
        <p:spPr>
          <a:xfrm>
            <a:off x="9226146" y="1128246"/>
            <a:ext cx="2800985" cy="1516379"/>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2000" dirty="0">
                <a:solidFill>
                  <a:schemeClr val="bg1"/>
                </a:solidFill>
                <a:latin typeface="Georgia" panose="02040502050405020303" pitchFamily="18" charset="0"/>
              </a:rPr>
              <a:t>02</a:t>
            </a:r>
          </a:p>
        </p:txBody>
      </p:sp>
      <p:pic>
        <p:nvPicPr>
          <p:cNvPr id="13" name="Imagen 12" descr="Imagen que contiene reloj, dibujo, señal&#10;&#10;Descripción generada automáticamente">
            <a:extLst>
              <a:ext uri="{FF2B5EF4-FFF2-40B4-BE49-F238E27FC236}">
                <a16:creationId xmlns:a16="http://schemas.microsoft.com/office/drawing/2014/main" id="{67448463-BD03-9241-98C4-26BE96788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270" y="3428999"/>
            <a:ext cx="3340100" cy="3429000"/>
          </a:xfrm>
          <a:prstGeom prst="rect">
            <a:avLst/>
          </a:prstGeom>
        </p:spPr>
      </p:pic>
    </p:spTree>
    <p:extLst>
      <p:ext uri="{BB962C8B-B14F-4D97-AF65-F5344CB8AC3E}">
        <p14:creationId xmlns:p14="http://schemas.microsoft.com/office/powerpoint/2010/main" val="100926359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410</Words>
  <Application>Microsoft Macintosh PowerPoint</Application>
  <PresentationFormat>Panorámica</PresentationFormat>
  <Paragraphs>198</Paragraphs>
  <Slides>29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Calibri</vt:lpstr>
      <vt:lpstr>Calibri Light</vt:lpstr>
      <vt:lpstr>Georgia</vt:lpstr>
      <vt:lpstr>Wingdings</vt:lpstr>
      <vt:lpstr>Tema de Office</vt:lpstr>
      <vt:lpstr>Presentación de PowerPoint</vt:lpstr>
      <vt:lpstr>Índice</vt:lpstr>
      <vt:lpstr>Componentes</vt:lpstr>
      <vt:lpstr>Presentación de PowerPoint</vt:lpstr>
      <vt:lpstr>Presentación de PowerPoint</vt:lpstr>
      <vt:lpstr>Presentación de PowerPoint</vt:lpstr>
      <vt:lpstr>Otras pruebas</vt:lpstr>
      <vt:lpstr>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Hallazgos</vt:lpstr>
      <vt:lpstr>Presentación de PowerPoint</vt:lpstr>
      <vt:lpstr>Presentación de PowerPoint</vt:lpstr>
      <vt:lpstr>Presentación de PowerPoint</vt:lpstr>
      <vt:lpstr>Presentación de PowerPoint</vt:lpstr>
      <vt:lpstr>Presentación de PowerPoint</vt:lpstr>
      <vt:lpstr>Calidad</vt:lpstr>
      <vt:lpstr>Presentación de PowerPoint</vt:lpstr>
      <vt:lpstr>Presentación de PowerPoint</vt:lpstr>
      <vt:lpstr>Tiempo de expulsión</vt:lpstr>
      <vt:lpstr>Conclusiones</vt:lpstr>
      <vt:lpstr>Próximos pasos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MARTINEZ ALCALA GARCIA, HERMENEGILDO</dc:creator>
  <cp:lastModifiedBy>MARTINEZ ALCALA GARCIA, HERMENEGILDO</cp:lastModifiedBy>
  <cp:revision>49</cp:revision>
  <dcterms:created xsi:type="dcterms:W3CDTF">2020-03-25T02:53:13Z</dcterms:created>
  <dcterms:modified xsi:type="dcterms:W3CDTF">2020-03-26T13:37:18Z</dcterms:modified>
</cp:coreProperties>
</file>